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3" r:id="rId3"/>
    <p:sldId id="260" r:id="rId4"/>
    <p:sldId id="301" r:id="rId5"/>
    <p:sldId id="262" r:id="rId6"/>
    <p:sldId id="261" r:id="rId7"/>
    <p:sldId id="286" r:id="rId8"/>
    <p:sldId id="293" r:id="rId9"/>
    <p:sldId id="263" r:id="rId10"/>
    <p:sldId id="264" r:id="rId11"/>
    <p:sldId id="265" r:id="rId12"/>
    <p:sldId id="266" r:id="rId13"/>
    <p:sldId id="267" r:id="rId14"/>
    <p:sldId id="282" r:id="rId15"/>
    <p:sldId id="303" r:id="rId16"/>
    <p:sldId id="304" r:id="rId17"/>
    <p:sldId id="305" r:id="rId18"/>
    <p:sldId id="306" r:id="rId19"/>
    <p:sldId id="307" r:id="rId20"/>
    <p:sldId id="273" r:id="rId21"/>
    <p:sldId id="274" r:id="rId22"/>
    <p:sldId id="275" r:id="rId23"/>
    <p:sldId id="276" r:id="rId24"/>
    <p:sldId id="277" r:id="rId25"/>
    <p:sldId id="278" r:id="rId26"/>
    <p:sldId id="280" r:id="rId27"/>
    <p:sldId id="281" r:id="rId28"/>
    <p:sldId id="27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K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2" autoAdjust="0"/>
    <p:restoredTop sz="75228" autoAdjust="0"/>
  </p:normalViewPr>
  <p:slideViewPr>
    <p:cSldViewPr snapToGrid="0" snapToObjects="1">
      <p:cViewPr varScale="1">
        <p:scale>
          <a:sx n="100" d="100"/>
          <a:sy n="100" d="100"/>
        </p:scale>
        <p:origin x="-96" y="-81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71DE3E28-3C87-0D46-BF43-C10ED6A558AB}" type="presOf" srcId="{4004D295-1F67-491B-AC7F-05D9E6A07E59}" destId="{71FCDE55-F601-46D7-B542-4A5E4D63917A}" srcOrd="0" destOrd="0" presId="urn:microsoft.com/office/officeart/2005/8/layout/arrow2"/>
    <dgm:cxn modelId="{95BEE786-99F6-2141-B5C7-45574A4F6C78}" type="presOf" srcId="{02F49A38-9DBA-4497-8C1C-9A894CF84500}" destId="{D6B01461-76BF-4698-8A6F-0D25F256288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F016070E-73E0-4304-9FFC-6DCEE14A94F4}" srcId="{02F49A38-9DBA-4497-8C1C-9A894CF84500}" destId="{23141727-2D2B-4CD2-9C8B-18909CE2CAB4}" srcOrd="1" destOrd="0" parTransId="{2D5A488F-B099-47F1-B7DD-1240373EB471}" sibTransId="{943F1FA3-9D5D-4051-8354-7B096AEEDE4B}"/>
    <dgm:cxn modelId="{8F5BF728-29B5-4907-B187-E3D571ACBC6D}" srcId="{02F49A38-9DBA-4497-8C1C-9A894CF84500}" destId="{2AFA3589-C5D7-481D-8B89-2C8D1046C6AD}" srcOrd="0" destOrd="0" parTransId="{1A90F0A3-B7BB-4646-99FE-55B634C88990}" sibTransId="{08CD1930-1057-4A8C-811A-A9C14555441A}"/>
    <dgm:cxn modelId="{5CE3B9A5-BCDC-0743-A274-A249ABAE5267}" type="presOf" srcId="{2AFA3589-C5D7-481D-8B89-2C8D1046C6AD}" destId="{FA69254A-D50D-4BEF-BA8B-F21DED8ADF8C}" srcOrd="0" destOrd="0" presId="urn:microsoft.com/office/officeart/2005/8/layout/arrow2"/>
    <dgm:cxn modelId="{E41EB8F8-60EA-E949-8620-2E5B6FDA1D1B}" type="presOf" srcId="{23141727-2D2B-4CD2-9C8B-18909CE2CAB4}" destId="{8EFE4D7B-DFB9-41BE-AF0F-A3934C0D2742}" srcOrd="0" destOrd="0" presId="urn:microsoft.com/office/officeart/2005/8/layout/arrow2"/>
    <dgm:cxn modelId="{9F379D1F-674F-1D47-ACAD-CE99F8AEA801}" type="presParOf" srcId="{D6B01461-76BF-4698-8A6F-0D25F2562882}" destId="{771F15A8-8FD5-4AF2-AEB4-171349BEAE8E}" srcOrd="0" destOrd="0" presId="urn:microsoft.com/office/officeart/2005/8/layout/arrow2"/>
    <dgm:cxn modelId="{89A707F8-6070-F640-A793-B36033805604}" type="presParOf" srcId="{D6B01461-76BF-4698-8A6F-0D25F2562882}" destId="{772F1089-6BB4-424F-A9A2-270B93F61276}" srcOrd="1" destOrd="0" presId="urn:microsoft.com/office/officeart/2005/8/layout/arrow2"/>
    <dgm:cxn modelId="{614ACE2F-E8A2-954D-9677-CB784826E43F}" type="presParOf" srcId="{772F1089-6BB4-424F-A9A2-270B93F61276}" destId="{BD6CC114-74E2-4AF3-A07D-0EF2E6027675}" srcOrd="0" destOrd="0" presId="urn:microsoft.com/office/officeart/2005/8/layout/arrow2"/>
    <dgm:cxn modelId="{043F006C-9435-BD41-97BF-A88FCBCAA0FE}" type="presParOf" srcId="{772F1089-6BB4-424F-A9A2-270B93F61276}" destId="{FA69254A-D50D-4BEF-BA8B-F21DED8ADF8C}" srcOrd="1" destOrd="0" presId="urn:microsoft.com/office/officeart/2005/8/layout/arrow2"/>
    <dgm:cxn modelId="{141CD18C-FB54-0A43-AAFF-7577623D0276}" type="presParOf" srcId="{772F1089-6BB4-424F-A9A2-270B93F61276}" destId="{831C90C8-315E-4AE2-9464-5138E7B2959C}" srcOrd="2" destOrd="0" presId="urn:microsoft.com/office/officeart/2005/8/layout/arrow2"/>
    <dgm:cxn modelId="{746C163F-D72A-044A-B35E-B02186EBEAD2}" type="presParOf" srcId="{772F1089-6BB4-424F-A9A2-270B93F61276}" destId="{8EFE4D7B-DFB9-41BE-AF0F-A3934C0D2742}" srcOrd="3" destOrd="0" presId="urn:microsoft.com/office/officeart/2005/8/layout/arrow2"/>
    <dgm:cxn modelId="{09629F8C-83FB-8647-8DC7-8E8D464A63EC}" type="presParOf" srcId="{772F1089-6BB4-424F-A9A2-270B93F61276}" destId="{2CFF52E0-CA6A-4415-A004-EBFB43977997}" srcOrd="4" destOrd="0" presId="urn:microsoft.com/office/officeart/2005/8/layout/arrow2"/>
    <dgm:cxn modelId="{B2B69C81-0193-0944-8ED3-2C24FD12226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6C070C-3837-C244-825C-7546EC272B1B}" type="datetimeFigureOut">
              <a:rPr lang="en-US" smtClean="0"/>
              <a:t>6/11/15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BA5A-AE69-EA4E-90E9-3693BED42FF6}" type="slidenum">
              <a:rPr lang="en-US" smtClean="0"/>
              <a:t>‹#›</a:t>
            </a:fld>
            <a:endParaRPr lang="en-US"/>
          </a:p>
        </p:txBody>
      </p:sp>
    </p:spTree>
    <p:extLst>
      <p:ext uri="{BB962C8B-B14F-4D97-AF65-F5344CB8AC3E}">
        <p14:creationId xmlns:p14="http://schemas.microsoft.com/office/powerpoint/2010/main" val="37650551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Tone</a:t>
            </a:r>
            <a:endParaRPr lang="en-US" b="1" i="1" dirty="0"/>
          </a:p>
        </p:txBody>
      </p:sp>
      <p:sp>
        <p:nvSpPr>
          <p:cNvPr id="4" name="Slide Number Placeholder 3"/>
          <p:cNvSpPr>
            <a:spLocks noGrp="1"/>
          </p:cNvSpPr>
          <p:nvPr>
            <p:ph type="sldNum" sz="quarter" idx="10"/>
          </p:nvPr>
        </p:nvSpPr>
        <p:spPr/>
        <p:txBody>
          <a:bodyPr/>
          <a:lstStyle/>
          <a:p>
            <a:fld id="{6AB7BA5A-AE69-EA4E-90E9-3693BED42FF6}" type="slidenum">
              <a:rPr lang="en-US" smtClean="0"/>
              <a:t>1</a:t>
            </a:fld>
            <a:endParaRPr lang="en-US"/>
          </a:p>
        </p:txBody>
      </p:sp>
    </p:spTree>
    <p:extLst>
      <p:ext uri="{BB962C8B-B14F-4D97-AF65-F5344CB8AC3E}">
        <p14:creationId xmlns:p14="http://schemas.microsoft.com/office/powerpoint/2010/main" val="1068863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i="1" baseline="0" dirty="0" smtClean="0"/>
              <a:t>Tone</a:t>
            </a:r>
            <a:endParaRPr lang="en-US" b="1" i="1" baseline="0" dirty="0" smtClean="0"/>
          </a:p>
          <a:p>
            <a:pPr marL="0" indent="0">
              <a:buFontTx/>
              <a:buNone/>
            </a:pPr>
            <a:endParaRPr lang="en-US" b="1" i="1" baseline="0" dirty="0" smtClean="0"/>
          </a:p>
          <a:p>
            <a:pPr marL="171450" indent="-171450">
              <a:buFontTx/>
              <a:buChar char="-"/>
            </a:pPr>
            <a:r>
              <a:rPr lang="en-US" baseline="0" dirty="0" smtClean="0"/>
              <a:t>Many profiles share same section and entry templates</a:t>
            </a:r>
          </a:p>
          <a:p>
            <a:pPr marL="171450" indent="-171450">
              <a:buFontTx/>
              <a:buChar char="-"/>
            </a:pPr>
            <a:r>
              <a:rPr lang="en-US" dirty="0" smtClean="0"/>
              <a:t>Speak</a:t>
            </a:r>
            <a:r>
              <a:rPr lang="en-US" baseline="0" dirty="0" smtClean="0"/>
              <a:t> to what it means to be high uptake</a:t>
            </a:r>
          </a:p>
          <a:p>
            <a:pPr marL="628650" lvl="1" indent="-171450">
              <a:buFontTx/>
              <a:buChar char="-"/>
            </a:pPr>
            <a:r>
              <a:rPr lang="en-US" baseline="0" dirty="0" smtClean="0"/>
              <a:t>IHE </a:t>
            </a:r>
            <a:r>
              <a:rPr lang="en-US" baseline="0" dirty="0" err="1" smtClean="0"/>
              <a:t>Connectathon</a:t>
            </a:r>
            <a:r>
              <a:rPr lang="en-US" baseline="0" dirty="0" smtClean="0"/>
              <a:t> participation</a:t>
            </a:r>
          </a:p>
          <a:p>
            <a:pPr marL="628650" lvl="1" indent="-171450">
              <a:buFontTx/>
              <a:buChar char="-"/>
            </a:pPr>
            <a:r>
              <a:rPr lang="en-US" baseline="0" dirty="0" smtClean="0"/>
              <a:t>Real world implementations</a:t>
            </a:r>
          </a:p>
          <a:p>
            <a:pPr marL="628650" lvl="1" indent="-171450">
              <a:buFontTx/>
              <a:buChar char="-"/>
            </a:pPr>
            <a:r>
              <a:rPr lang="en-US" baseline="0" dirty="0" smtClean="0"/>
              <a:t>Both of these on a global scale</a:t>
            </a:r>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10</a:t>
            </a:fld>
            <a:endParaRPr lang="en-US"/>
          </a:p>
        </p:txBody>
      </p:sp>
    </p:spTree>
    <p:extLst>
      <p:ext uri="{BB962C8B-B14F-4D97-AF65-F5344CB8AC3E}">
        <p14:creationId xmlns:p14="http://schemas.microsoft.com/office/powerpoint/2010/main" val="3137250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endParaRPr lang="en-US" dirty="0" smtClean="0"/>
          </a:p>
          <a:p>
            <a:pPr marL="171450" indent="-171450">
              <a:buFontTx/>
              <a:buChar char="-"/>
            </a:pPr>
            <a:r>
              <a:rPr lang="en-US" dirty="0" smtClean="0"/>
              <a:t>Lower</a:t>
            </a:r>
            <a:r>
              <a:rPr lang="en-US" baseline="0" dirty="0" smtClean="0"/>
              <a:t> uptake, perhaps ahead of their time</a:t>
            </a:r>
          </a:p>
          <a:p>
            <a:pPr marL="171450" indent="-171450">
              <a:buFontTx/>
              <a:buChar char="-"/>
            </a:pPr>
            <a:r>
              <a:rPr lang="en-US" baseline="0" dirty="0" smtClean="0"/>
              <a:t>Plans to adapt QED to support FHIR in the future</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11</a:t>
            </a:fld>
            <a:endParaRPr lang="en-US"/>
          </a:p>
        </p:txBody>
      </p:sp>
    </p:spTree>
    <p:extLst>
      <p:ext uri="{BB962C8B-B14F-4D97-AF65-F5344CB8AC3E}">
        <p14:creationId xmlns:p14="http://schemas.microsoft.com/office/powerpoint/2010/main" val="5077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endParaRPr lang="en-US" dirty="0" smtClean="0"/>
          </a:p>
          <a:p>
            <a:r>
              <a:rPr lang="en-US" dirty="0" smtClean="0"/>
              <a:t>Transport Record Summary: </a:t>
            </a:r>
          </a:p>
          <a:p>
            <a:r>
              <a:rPr lang="en-US" dirty="0" smtClean="0"/>
              <a:t>	- Emergency Department Transport Summary (ETS)</a:t>
            </a:r>
          </a:p>
          <a:p>
            <a:r>
              <a:rPr lang="en-US" dirty="0" smtClean="0"/>
              <a:t>	-</a:t>
            </a:r>
            <a:r>
              <a:rPr lang="en-US" baseline="0" dirty="0" smtClean="0"/>
              <a:t> </a:t>
            </a:r>
            <a:r>
              <a:rPr lang="en-US" baseline="0" dirty="0" err="1" smtClean="0"/>
              <a:t>Interfacility</a:t>
            </a:r>
            <a:r>
              <a:rPr lang="en-US" baseline="0" dirty="0" smtClean="0"/>
              <a:t> Transport Summary (ITS)</a:t>
            </a:r>
          </a:p>
          <a:p>
            <a:r>
              <a:rPr lang="en-US" baseline="0" dirty="0" smtClean="0"/>
              <a:t>Emergency Department Encounter Summary</a:t>
            </a:r>
          </a:p>
          <a:p>
            <a:r>
              <a:rPr lang="en-US" baseline="0" dirty="0" smtClean="0"/>
              <a:t>	- Composite Triage and Nursing Note (CTNN)</a:t>
            </a:r>
          </a:p>
          <a:p>
            <a:r>
              <a:rPr lang="en-US" baseline="0" dirty="0" smtClean="0"/>
              <a:t>	- ED Physician Note (EDPN)</a:t>
            </a:r>
          </a:p>
          <a:p>
            <a:r>
              <a:rPr lang="en-US" baseline="0" dirty="0" smtClean="0"/>
              <a:t>	- Nursing Note (NN)</a:t>
            </a:r>
          </a:p>
          <a:p>
            <a:r>
              <a:rPr lang="en-US" baseline="0" dirty="0" smtClean="0"/>
              <a:t>	- Triage Note (TN)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12</a:t>
            </a:fld>
            <a:endParaRPr lang="en-US"/>
          </a:p>
        </p:txBody>
      </p:sp>
    </p:spTree>
    <p:extLst>
      <p:ext uri="{BB962C8B-B14F-4D97-AF65-F5344CB8AC3E}">
        <p14:creationId xmlns:p14="http://schemas.microsoft.com/office/powerpoint/2010/main" val="3414250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endParaRPr lang="en-US" dirty="0" smtClean="0"/>
          </a:p>
          <a:p>
            <a:r>
              <a:rPr lang="en-US" dirty="0" smtClean="0"/>
              <a:t>- Call out specifically</a:t>
            </a:r>
            <a:r>
              <a:rPr lang="en-US" baseline="0" dirty="0" smtClean="0"/>
              <a:t> for pediatric involvement in PCC</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13</a:t>
            </a:fld>
            <a:endParaRPr lang="en-US"/>
          </a:p>
        </p:txBody>
      </p:sp>
    </p:spTree>
    <p:extLst>
      <p:ext uri="{BB962C8B-B14F-4D97-AF65-F5344CB8AC3E}">
        <p14:creationId xmlns:p14="http://schemas.microsoft.com/office/powerpoint/2010/main" val="2040640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pPr marL="0" indent="0">
              <a:buFontTx/>
              <a:buNone/>
            </a:pPr>
            <a:endParaRPr lang="en-US" baseline="0" dirty="0" smtClean="0"/>
          </a:p>
          <a:p>
            <a:pPr marL="171450" indent="-171450">
              <a:buFontTx/>
              <a:buChar char="-"/>
            </a:pPr>
            <a:r>
              <a:rPr lang="en-US" baseline="0" dirty="0" smtClean="0"/>
              <a:t>ROL is different as there is no dependency on transport like the XDW based profiles </a:t>
            </a:r>
            <a:r>
              <a:rPr lang="en-US" baseline="0" dirty="0" smtClean="0"/>
              <a:t>are</a:t>
            </a:r>
          </a:p>
          <a:p>
            <a:pPr marL="171450" indent="-171450">
              <a:buFontTx/>
              <a:buChar char="-"/>
            </a:pPr>
            <a:r>
              <a:rPr lang="en-US" baseline="0" dirty="0" smtClean="0"/>
              <a:t>PW is cross domain</a:t>
            </a:r>
            <a:endParaRPr lang="en-US" baseline="0" dirty="0" smtClean="0"/>
          </a:p>
          <a:p>
            <a:pPr marL="171450" indent="-171450">
              <a:buFontTx/>
              <a:buChar char="-"/>
            </a:pPr>
            <a:r>
              <a:rPr lang="en-US" baseline="0" dirty="0" smtClean="0"/>
              <a:t>Reference back to strategic goal of workflow</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14</a:t>
            </a:fld>
            <a:endParaRPr lang="en-US"/>
          </a:p>
        </p:txBody>
      </p:sp>
    </p:spTree>
    <p:extLst>
      <p:ext uri="{BB962C8B-B14F-4D97-AF65-F5344CB8AC3E}">
        <p14:creationId xmlns:p14="http://schemas.microsoft.com/office/powerpoint/2010/main" val="3474871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pPr marL="0" indent="0">
              <a:buFontTx/>
              <a:buNone/>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Originally published several</a:t>
            </a:r>
            <a:r>
              <a:rPr lang="en-US" sz="1200" kern="1200" baseline="0" dirty="0" smtClean="0">
                <a:solidFill>
                  <a:schemeClr val="tx1"/>
                </a:solidFill>
                <a:effectLst/>
                <a:latin typeface="+mn-lt"/>
                <a:ea typeface="+mn-ea"/>
                <a:cs typeface="+mn-cs"/>
              </a:rPr>
              <a:t> years ago, revamped 2 years ago, </a:t>
            </a:r>
          </a:p>
          <a:p>
            <a:pPr marL="171450" indent="-171450">
              <a:buFontTx/>
              <a:buChar char="-"/>
            </a:pPr>
            <a:r>
              <a:rPr lang="en-US" sz="1200" kern="1200" baseline="0" dirty="0" smtClean="0">
                <a:solidFill>
                  <a:schemeClr val="tx1"/>
                </a:solidFill>
                <a:effectLst/>
                <a:latin typeface="+mn-lt"/>
                <a:ea typeface="+mn-ea"/>
                <a:cs typeface="+mn-cs"/>
              </a:rPr>
              <a:t>added FHIR options this year – important as it aligns with industry direction and keeps it current</a:t>
            </a:r>
          </a:p>
          <a:p>
            <a:pPr marL="0" indent="0">
              <a:buFontTx/>
              <a:buNone/>
            </a:pPr>
            <a:endParaRPr lang="en-US"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15</a:t>
            </a:fld>
            <a:endParaRPr lang="en-US"/>
          </a:p>
        </p:txBody>
      </p:sp>
    </p:spTree>
    <p:extLst>
      <p:ext uri="{BB962C8B-B14F-4D97-AF65-F5344CB8AC3E}">
        <p14:creationId xmlns:p14="http://schemas.microsoft.com/office/powerpoint/2010/main" val="2496544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endParaRPr lang="en-US" dirty="0" smtClean="0"/>
          </a:p>
          <a:p>
            <a:pPr marL="171450" lvl="0" indent="-171450">
              <a:buFontTx/>
              <a:buChar char="-"/>
            </a:pPr>
            <a:r>
              <a:rPr lang="en-US" baseline="0" dirty="0" smtClean="0"/>
              <a:t>Conversational Interaction Option</a:t>
            </a:r>
          </a:p>
          <a:p>
            <a:pPr marL="628650" lvl="1" indent="-171450">
              <a:buFontTx/>
              <a:buChar char="-"/>
            </a:pPr>
            <a:r>
              <a:rPr lang="en-US" baseline="0" dirty="0" smtClean="0"/>
              <a:t>provides interactive user interface through web page</a:t>
            </a:r>
          </a:p>
          <a:p>
            <a:pPr marL="628650" lvl="1" indent="-171450">
              <a:buFontTx/>
              <a:buChar char="-"/>
            </a:pPr>
            <a:r>
              <a:rPr lang="en-US" baseline="0" dirty="0" smtClean="0"/>
              <a:t>Is on </a:t>
            </a:r>
            <a:r>
              <a:rPr lang="en-US" baseline="0" dirty="0" err="1" smtClean="0"/>
              <a:t>Auth</a:t>
            </a:r>
            <a:r>
              <a:rPr lang="en-US" baseline="0" dirty="0" smtClean="0"/>
              <a:t> Requester and Decision Support Service actors</a:t>
            </a:r>
          </a:p>
          <a:p>
            <a:pPr marL="171450" lvl="0" indent="-171450">
              <a:buFontTx/>
              <a:buChar char="-"/>
            </a:pPr>
            <a:r>
              <a:rPr lang="en-US" baseline="0" dirty="0" smtClean="0"/>
              <a:t>Cross profile – </a:t>
            </a:r>
            <a:r>
              <a:rPr lang="en-US" baseline="0" dirty="0" err="1" smtClean="0"/>
              <a:t>eg</a:t>
            </a:r>
            <a:r>
              <a:rPr lang="en-US" baseline="0" dirty="0" smtClean="0"/>
              <a:t>. RAD SWF, ITI DSG, also LAB and PHARM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16</a:t>
            </a:fld>
            <a:endParaRPr lang="en-US"/>
          </a:p>
        </p:txBody>
      </p:sp>
    </p:spTree>
    <p:extLst>
      <p:ext uri="{BB962C8B-B14F-4D97-AF65-F5344CB8AC3E}">
        <p14:creationId xmlns:p14="http://schemas.microsoft.com/office/powerpoint/2010/main" val="190124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dirty="0" smtClean="0"/>
          </a:p>
          <a:p>
            <a:pPr marL="171450" indent="-171450">
              <a:buFontTx/>
              <a:buChar char="-"/>
            </a:pPr>
            <a:endParaRPr lang="en-US" dirty="0" smtClean="0"/>
          </a:p>
          <a:p>
            <a:pPr marL="171450" indent="-171450">
              <a:buFontTx/>
              <a:buChar char="-"/>
            </a:pPr>
            <a:r>
              <a:rPr lang="en-US" dirty="0" smtClean="0"/>
              <a:t>PHCA –</a:t>
            </a:r>
            <a:r>
              <a:rPr lang="en-US" baseline="0" dirty="0" smtClean="0"/>
              <a:t> Personal Connected Health Alliance - f</a:t>
            </a:r>
            <a:r>
              <a:rPr lang="en-US" dirty="0" smtClean="0"/>
              <a:t>ormerly Continua</a:t>
            </a:r>
          </a:p>
          <a:p>
            <a:pPr marL="171450" indent="-171450">
              <a:buFontTx/>
              <a:buChar char="-"/>
            </a:pPr>
            <a:r>
              <a:rPr lang="en-US" dirty="0" smtClean="0"/>
              <a:t>Call</a:t>
            </a:r>
            <a:r>
              <a:rPr lang="en-US" baseline="0" dirty="0" smtClean="0"/>
              <a:t> out actors from both PCD and PCC in diagram</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17</a:t>
            </a:fld>
            <a:endParaRPr lang="en-US"/>
          </a:p>
        </p:txBody>
      </p:sp>
    </p:spTree>
    <p:extLst>
      <p:ext uri="{BB962C8B-B14F-4D97-AF65-F5344CB8AC3E}">
        <p14:creationId xmlns:p14="http://schemas.microsoft.com/office/powerpoint/2010/main" val="4263282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p>
          <a:p>
            <a:endParaRPr lang="en-US" b="1" dirty="0" smtClean="0"/>
          </a:p>
          <a:p>
            <a:r>
              <a:rPr lang="en-US" b="1" dirty="0" smtClean="0"/>
              <a:t>Actor: Clinical Mapping Requestor</a:t>
            </a:r>
          </a:p>
          <a:p>
            <a:r>
              <a:rPr lang="en-US" dirty="0" smtClean="0"/>
              <a:t>The Clinical Mapping Requestor in conjunction with a requesting actor provides a list of terms in a Translate Code Request transaction with:</a:t>
            </a:r>
          </a:p>
          <a:p>
            <a:r>
              <a:rPr lang="en-US" dirty="0" smtClean="0"/>
              <a:t>• Items to be mapped</a:t>
            </a:r>
          </a:p>
          <a:p>
            <a:r>
              <a:rPr lang="en-US" dirty="0" smtClean="0"/>
              <a:t>• Terminology of the items</a:t>
            </a:r>
          </a:p>
          <a:p>
            <a:r>
              <a:rPr lang="en-US" dirty="0" smtClean="0"/>
              <a:t>• targeted terminology for mapping</a:t>
            </a:r>
          </a:p>
          <a:p>
            <a:endParaRPr lang="en-US" dirty="0" smtClean="0"/>
          </a:p>
          <a:p>
            <a:r>
              <a:rPr lang="en-US" b="1" dirty="0" smtClean="0"/>
              <a:t>Actor:</a:t>
            </a:r>
            <a:r>
              <a:rPr lang="en-US" b="1" baseline="0" dirty="0" smtClean="0"/>
              <a:t> Clinical Mapper</a:t>
            </a:r>
            <a:endParaRPr lang="en-US" b="1" dirty="0" smtClean="0"/>
          </a:p>
          <a:p>
            <a:r>
              <a:rPr lang="en-US" dirty="0" smtClean="0"/>
              <a:t>The Clinical Mapping Requestor in conjunction with a requesting actor provides a list of terms in a Translate Code Request transaction with:</a:t>
            </a:r>
          </a:p>
          <a:p>
            <a:r>
              <a:rPr lang="en-US" dirty="0" smtClean="0"/>
              <a:t>• Items to be mapped</a:t>
            </a:r>
          </a:p>
          <a:p>
            <a:r>
              <a:rPr lang="en-US" dirty="0" smtClean="0"/>
              <a:t>• Terminology of the items</a:t>
            </a:r>
          </a:p>
          <a:p>
            <a:r>
              <a:rPr lang="en-US" dirty="0" smtClean="0"/>
              <a:t>• targeted terminology for mapping</a:t>
            </a:r>
          </a:p>
          <a:p>
            <a:endParaRPr lang="en-US" dirty="0" smtClean="0"/>
          </a:p>
          <a:p>
            <a:r>
              <a:rPr lang="en-US" b="1" dirty="0" smtClean="0"/>
              <a:t>Transaction: Translate Code</a:t>
            </a:r>
          </a:p>
          <a:p>
            <a:r>
              <a:rPr lang="en-US" dirty="0" smtClean="0"/>
              <a:t>This transaction uses either a REST or SOAP based format to provide a list of clinical items to be mapped to specific clinical terminology equivalents. Projected terminologies include LOINC, SNOMED, and ICD-10.This transaction may require several iterations to get to a match or matches, or a failure: The Clinical Mapper Actor may request additional context from the Clinical Mapping Requester in order to overcome an ambiguous mapping.</a:t>
            </a:r>
          </a:p>
          <a:p>
            <a:endParaRPr lang="en-US" dirty="0" smtClean="0"/>
          </a:p>
          <a:p>
            <a:r>
              <a:rPr lang="en-US" b="1" dirty="0" smtClean="0"/>
              <a:t>Use</a:t>
            </a:r>
            <a:r>
              <a:rPr lang="en-US" b="1" baseline="0" dirty="0" smtClean="0"/>
              <a:t> Cases:</a:t>
            </a:r>
            <a:endParaRPr lang="en-US" b="1" dirty="0" smtClean="0"/>
          </a:p>
          <a:p>
            <a:r>
              <a:rPr lang="en-US" dirty="0" smtClean="0"/>
              <a:t>- Medical vital sign observation monitoring discrete</a:t>
            </a:r>
            <a:r>
              <a:rPr lang="en-US" baseline="0" dirty="0" smtClean="0"/>
              <a:t> data retrospective utilization</a:t>
            </a:r>
            <a:endParaRPr lang="en-US" dirty="0" smtClean="0"/>
          </a:p>
          <a:p>
            <a:r>
              <a:rPr lang="en-US" dirty="0" smtClean="0"/>
              <a:t>- Creating billing documents from clinical</a:t>
            </a:r>
            <a:r>
              <a:rPr lang="en-US" baseline="0" dirty="0" smtClean="0"/>
              <a:t> encounter documentation</a:t>
            </a:r>
            <a:endParaRPr lang="en-US" dirty="0" smtClean="0"/>
          </a:p>
          <a:p>
            <a:endParaRPr lang="en-US" dirty="0" smtClean="0"/>
          </a:p>
          <a:p>
            <a:r>
              <a:rPr lang="en-US" b="1" dirty="0" smtClean="0"/>
              <a:t>Benefits:</a:t>
            </a:r>
          </a:p>
          <a:p>
            <a:endParaRPr lang="en-US" dirty="0" smtClean="0"/>
          </a:p>
          <a:p>
            <a:pPr marL="171450" indent="-171450">
              <a:buFontTx/>
              <a:buChar char="-"/>
            </a:pPr>
            <a:r>
              <a:rPr lang="en-US" dirty="0" smtClean="0"/>
              <a:t>Improved patient safety: b/c data does not need to be manually re-entered</a:t>
            </a:r>
          </a:p>
          <a:p>
            <a:pPr marL="171450" indent="-171450">
              <a:buFontTx/>
              <a:buChar char="-"/>
            </a:pPr>
            <a:r>
              <a:rPr lang="en-US" dirty="0" smtClean="0"/>
              <a:t>Improved</a:t>
            </a:r>
            <a:r>
              <a:rPr lang="en-US" baseline="0" dirty="0" smtClean="0"/>
              <a:t> patient care: b/c device observation data would be available to clinicians</a:t>
            </a:r>
            <a:endParaRPr lang="en-US" dirty="0" smtClean="0"/>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18</a:t>
            </a:fld>
            <a:endParaRPr lang="en-US"/>
          </a:p>
        </p:txBody>
      </p:sp>
    </p:spTree>
    <p:extLst>
      <p:ext uri="{BB962C8B-B14F-4D97-AF65-F5344CB8AC3E}">
        <p14:creationId xmlns:p14="http://schemas.microsoft.com/office/powerpoint/2010/main" val="1693637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Tone</a:t>
            </a:r>
            <a:endParaRPr lang="en-US" b="1" i="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i="1"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19</a:t>
            </a:fld>
            <a:endParaRPr lang="en-US"/>
          </a:p>
        </p:txBody>
      </p:sp>
    </p:spTree>
    <p:extLst>
      <p:ext uri="{BB962C8B-B14F-4D97-AF65-F5344CB8AC3E}">
        <p14:creationId xmlns:p14="http://schemas.microsoft.com/office/powerpoint/2010/main" val="306751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Tone and then hand off to Laura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1057396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Laura</a:t>
            </a:r>
            <a:endParaRPr lang="en-US" b="1" i="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i="1" baseline="0" dirty="0" smtClean="0"/>
          </a:p>
          <a:p>
            <a:endParaRPr lang="en-US" dirty="0" smtClean="0"/>
          </a:p>
        </p:txBody>
      </p:sp>
      <p:sp>
        <p:nvSpPr>
          <p:cNvPr id="4" name="Slide Number Placeholder 3"/>
          <p:cNvSpPr>
            <a:spLocks noGrp="1"/>
          </p:cNvSpPr>
          <p:nvPr>
            <p:ph type="sldNum" sz="quarter" idx="10"/>
          </p:nvPr>
        </p:nvSpPr>
        <p:spPr/>
        <p:txBody>
          <a:bodyPr/>
          <a:lstStyle/>
          <a:p>
            <a:fld id="{6AB7BA5A-AE69-EA4E-90E9-3693BED42FF6}" type="slidenum">
              <a:rPr lang="en-US" smtClean="0"/>
              <a:t>20</a:t>
            </a:fld>
            <a:endParaRPr lang="en-US"/>
          </a:p>
        </p:txBody>
      </p:sp>
    </p:spTree>
    <p:extLst>
      <p:ext uri="{BB962C8B-B14F-4D97-AF65-F5344CB8AC3E}">
        <p14:creationId xmlns:p14="http://schemas.microsoft.com/office/powerpoint/2010/main" val="266636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Laura</a:t>
            </a:r>
            <a:endParaRPr lang="en-US" b="1" i="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i="1" baseline="0" dirty="0" smtClean="0"/>
          </a:p>
          <a:p>
            <a:endParaRPr lang="en-US" dirty="0" smtClean="0"/>
          </a:p>
          <a:p>
            <a:r>
              <a:rPr lang="en-US" dirty="0" smtClean="0"/>
              <a:t>- Reference strategy</a:t>
            </a:r>
            <a:r>
              <a:rPr lang="en-US" baseline="0" dirty="0" smtClean="0"/>
              <a:t> meetings at F2F in July 2014</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21</a:t>
            </a:fld>
            <a:endParaRPr lang="en-US"/>
          </a:p>
        </p:txBody>
      </p:sp>
    </p:spTree>
    <p:extLst>
      <p:ext uri="{BB962C8B-B14F-4D97-AF65-F5344CB8AC3E}">
        <p14:creationId xmlns:p14="http://schemas.microsoft.com/office/powerpoint/2010/main" val="23027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Laura</a:t>
            </a:r>
            <a:endParaRPr lang="en-US" b="1" i="1" baseline="0" dirty="0" smtClean="0"/>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22</a:t>
            </a:fld>
            <a:endParaRPr lang="en-US"/>
          </a:p>
        </p:txBody>
      </p:sp>
    </p:spTree>
    <p:extLst>
      <p:ext uri="{BB962C8B-B14F-4D97-AF65-F5344CB8AC3E}">
        <p14:creationId xmlns:p14="http://schemas.microsoft.com/office/powerpoint/2010/main" val="1058578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baseline="0" dirty="0" smtClean="0"/>
              <a:t>Laura</a:t>
            </a:r>
            <a:endParaRPr lang="en-US" b="1" i="1" baseline="0" dirty="0" smtClean="0"/>
          </a:p>
          <a:p>
            <a:pPr marL="0" indent="0">
              <a:buFontTx/>
              <a:buNone/>
            </a:pPr>
            <a:endParaRPr lang="en-US" dirty="0" smtClean="0"/>
          </a:p>
          <a:p>
            <a:pPr marL="171450" indent="-171450">
              <a:buFontTx/>
              <a:buChar char="-"/>
            </a:pPr>
            <a:r>
              <a:rPr lang="en-US" dirty="0" smtClean="0"/>
              <a:t>PCC, ITI, QRPH typically meet</a:t>
            </a:r>
            <a:r>
              <a:rPr lang="en-US" baseline="0" dirty="0" smtClean="0"/>
              <a:t> on same dates</a:t>
            </a:r>
          </a:p>
          <a:p>
            <a:pPr marL="171450" indent="-171450">
              <a:buFontTx/>
              <a:buChar char="-"/>
            </a:pPr>
            <a:r>
              <a:rPr lang="en-US" baseline="0" dirty="0" smtClean="0"/>
              <a:t>Opportunities</a:t>
            </a:r>
          </a:p>
          <a:p>
            <a:pPr marL="628650" lvl="1" indent="-171450">
              <a:buFontTx/>
              <a:buChar char="-"/>
            </a:pPr>
            <a:r>
              <a:rPr lang="en-US" baseline="0" dirty="0" smtClean="0"/>
              <a:t>Public comment</a:t>
            </a:r>
          </a:p>
          <a:p>
            <a:pPr marL="628650" lvl="1" indent="-171450">
              <a:buFontTx/>
              <a:buChar char="-"/>
            </a:pPr>
            <a:r>
              <a:rPr lang="en-US" baseline="0" dirty="0" smtClean="0"/>
              <a:t>Profile proposals</a:t>
            </a:r>
          </a:p>
          <a:p>
            <a:pPr marL="628650" lvl="1" indent="-171450">
              <a:buFontTx/>
              <a:buChar char="-"/>
            </a:pPr>
            <a:r>
              <a:rPr lang="en-US" baseline="0" dirty="0" smtClean="0"/>
              <a:t>Profile development</a:t>
            </a:r>
          </a:p>
          <a:p>
            <a:pPr marL="628650" lvl="1" indent="-171450">
              <a:buFontTx/>
              <a:buChar char="-"/>
            </a:pPr>
            <a:r>
              <a:rPr lang="en-US" baseline="0" dirty="0" smtClean="0"/>
              <a:t>Profile testing</a:t>
            </a:r>
          </a:p>
          <a:p>
            <a:pPr marL="628650" lvl="1" indent="-171450">
              <a:buFontTx/>
              <a:buChar char="-"/>
            </a:pPr>
            <a:endParaRPr lang="en-US" baseline="0" dirty="0" smtClean="0"/>
          </a:p>
          <a:p>
            <a:pPr marL="457200" lvl="1" indent="0">
              <a:buFontTx/>
              <a:buNone/>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23</a:t>
            </a:fld>
            <a:endParaRPr lang="en-US"/>
          </a:p>
        </p:txBody>
      </p:sp>
    </p:spTree>
    <p:extLst>
      <p:ext uri="{BB962C8B-B14F-4D97-AF65-F5344CB8AC3E}">
        <p14:creationId xmlns:p14="http://schemas.microsoft.com/office/powerpoint/2010/main" val="1714047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Laura</a:t>
            </a:r>
            <a:endParaRPr lang="en-US" b="1" i="1" baseline="0" dirty="0" smtClean="0"/>
          </a:p>
          <a:p>
            <a:endParaRPr lang="en-US" dirty="0" smtClean="0"/>
          </a:p>
          <a:p>
            <a:r>
              <a:rPr lang="en-US" dirty="0" smtClean="0"/>
              <a:t>- The</a:t>
            </a:r>
            <a:r>
              <a:rPr lang="en-US" baseline="0" dirty="0" smtClean="0"/>
              <a:t> </a:t>
            </a:r>
            <a:r>
              <a:rPr lang="en-US" dirty="0" smtClean="0"/>
              <a:t>IHE process is iterative</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24</a:t>
            </a:fld>
            <a:endParaRPr lang="en-US"/>
          </a:p>
        </p:txBody>
      </p:sp>
    </p:spTree>
    <p:extLst>
      <p:ext uri="{BB962C8B-B14F-4D97-AF65-F5344CB8AC3E}">
        <p14:creationId xmlns:p14="http://schemas.microsoft.com/office/powerpoint/2010/main" val="18291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baseline="0" dirty="0" smtClean="0"/>
              <a:t>Laura</a:t>
            </a:r>
            <a:endParaRPr lang="en-US" b="1" i="1" baseline="0" dirty="0" smtClean="0"/>
          </a:p>
          <a:p>
            <a:endParaRPr lang="en-US" dirty="0" smtClean="0">
              <a:solidFill>
                <a:srgbClr val="FF0000"/>
              </a:solidFill>
            </a:endParaRPr>
          </a:p>
          <a:p>
            <a:r>
              <a:rPr lang="en-US" dirty="0" smtClean="0">
                <a:solidFill>
                  <a:srgbClr val="FF0000"/>
                </a:solidFill>
              </a:rPr>
              <a:t>I don’t think new dates have been published yet…. http://</a:t>
            </a:r>
            <a:r>
              <a:rPr lang="en-US" dirty="0" err="1" smtClean="0">
                <a:solidFill>
                  <a:srgbClr val="FF0000"/>
                </a:solidFill>
              </a:rPr>
              <a:t>wiki.ihe.net</a:t>
            </a:r>
            <a:r>
              <a:rPr lang="en-US" dirty="0" smtClean="0">
                <a:solidFill>
                  <a:srgbClr val="FF0000"/>
                </a:solidFill>
              </a:rPr>
              <a:t>/</a:t>
            </a:r>
            <a:r>
              <a:rPr lang="en-US" dirty="0" err="1" smtClean="0">
                <a:solidFill>
                  <a:srgbClr val="FF0000"/>
                </a:solidFill>
              </a:rPr>
              <a:t>index.php?title</a:t>
            </a:r>
            <a:r>
              <a:rPr lang="en-US" dirty="0" smtClean="0">
                <a:solidFill>
                  <a:srgbClr val="FF0000"/>
                </a:solidFill>
              </a:rPr>
              <a:t>=</a:t>
            </a:r>
            <a:r>
              <a:rPr lang="en-US" dirty="0" err="1" smtClean="0">
                <a:solidFill>
                  <a:srgbClr val="FF0000"/>
                </a:solidFill>
              </a:rPr>
              <a:t>Domain_Milestone_Dates</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68D0628-7A5D-4A8C-8F66-6771CBD2029D}" type="slidenum">
              <a:rPr lang="en-US" smtClean="0"/>
              <a:pPr/>
              <a:t>25</a:t>
            </a:fld>
            <a:endParaRPr lang="en-US"/>
          </a:p>
        </p:txBody>
      </p:sp>
    </p:spTree>
    <p:extLst>
      <p:ext uri="{BB962C8B-B14F-4D97-AF65-F5344CB8AC3E}">
        <p14:creationId xmlns:p14="http://schemas.microsoft.com/office/powerpoint/2010/main" val="313016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baseline="0" dirty="0" smtClean="0"/>
              <a:t>Laura</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26</a:t>
            </a:fld>
            <a:endParaRPr lang="en-US"/>
          </a:p>
        </p:txBody>
      </p:sp>
    </p:spTree>
    <p:extLst>
      <p:ext uri="{BB962C8B-B14F-4D97-AF65-F5344CB8AC3E}">
        <p14:creationId xmlns:p14="http://schemas.microsoft.com/office/powerpoint/2010/main" val="179739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baseline="0" dirty="0" smtClean="0"/>
              <a:t>Laura</a:t>
            </a:r>
            <a:endParaRPr lang="en-US" b="1" i="1" baseline="0" dirty="0" smtClean="0"/>
          </a:p>
          <a:p>
            <a:endParaRPr lang="en-US" dirty="0" smtClean="0">
              <a:solidFill>
                <a:srgbClr val="FF0000"/>
              </a:solidFill>
            </a:endParaRPr>
          </a:p>
          <a:p>
            <a:r>
              <a:rPr lang="en-US" dirty="0" smtClean="0">
                <a:solidFill>
                  <a:srgbClr val="FF0000"/>
                </a:solidFill>
              </a:rPr>
              <a:t>There are </a:t>
            </a:r>
            <a:r>
              <a:rPr lang="en-US" dirty="0" err="1" smtClean="0">
                <a:solidFill>
                  <a:srgbClr val="FF0000"/>
                </a:solidFill>
              </a:rPr>
              <a:t>connectathons</a:t>
            </a:r>
            <a:r>
              <a:rPr lang="en-US" baseline="0" dirty="0" smtClean="0">
                <a:solidFill>
                  <a:srgbClr val="FF0000"/>
                </a:solidFill>
              </a:rPr>
              <a:t> around the world, not just NA</a:t>
            </a:r>
          </a:p>
          <a:p>
            <a:r>
              <a:rPr lang="en-US" dirty="0" smtClean="0">
                <a:solidFill>
                  <a:srgbClr val="FF0000"/>
                </a:solidFill>
              </a:rPr>
              <a:t>http://</a:t>
            </a:r>
            <a:r>
              <a:rPr lang="en-US" dirty="0" err="1" smtClean="0">
                <a:solidFill>
                  <a:srgbClr val="FF0000"/>
                </a:solidFill>
              </a:rPr>
              <a:t>www.iheusa.org</a:t>
            </a:r>
            <a:r>
              <a:rPr lang="en-US" dirty="0" smtClean="0">
                <a:solidFill>
                  <a:srgbClr val="FF0000"/>
                </a:solidFill>
              </a:rPr>
              <a:t>/</a:t>
            </a:r>
            <a:r>
              <a:rPr lang="en-US" dirty="0" err="1" smtClean="0">
                <a:solidFill>
                  <a:srgbClr val="FF0000"/>
                </a:solidFill>
              </a:rPr>
              <a:t>connectathon-participantresources-importantdates.aspx</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27</a:t>
            </a:fld>
            <a:endParaRPr lang="en-US"/>
          </a:p>
        </p:txBody>
      </p:sp>
    </p:spTree>
    <p:extLst>
      <p:ext uri="{BB962C8B-B14F-4D97-AF65-F5344CB8AC3E}">
        <p14:creationId xmlns:p14="http://schemas.microsoft.com/office/powerpoint/2010/main" val="178263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baseline="0" dirty="0" smtClean="0"/>
              <a:t>Laura</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28</a:t>
            </a:fld>
            <a:endParaRPr lang="en-US"/>
          </a:p>
        </p:txBody>
      </p:sp>
    </p:spTree>
    <p:extLst>
      <p:ext uri="{BB962C8B-B14F-4D97-AF65-F5344CB8AC3E}">
        <p14:creationId xmlns:p14="http://schemas.microsoft.com/office/powerpoint/2010/main" val="282467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3</a:t>
            </a:fld>
            <a:endParaRPr lang="en-US"/>
          </a:p>
        </p:txBody>
      </p:sp>
    </p:spTree>
    <p:extLst>
      <p:ext uri="{BB962C8B-B14F-4D97-AF65-F5344CB8AC3E}">
        <p14:creationId xmlns:p14="http://schemas.microsoft.com/office/powerpoint/2010/main" val="218618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pPr marL="171450" indent="-171450">
              <a:buFontTx/>
              <a:buChar char="-"/>
            </a:pPr>
            <a:endParaRPr lang="en-US" dirty="0" smtClean="0"/>
          </a:p>
          <a:p>
            <a:pPr marL="171450" indent="-171450">
              <a:buFontTx/>
              <a:buChar char="-"/>
            </a:pPr>
            <a:r>
              <a:rPr lang="en-US" dirty="0" smtClean="0"/>
              <a:t>Mention this webinar is focused on PCC, for more general info</a:t>
            </a:r>
            <a:r>
              <a:rPr lang="en-US" baseline="0" dirty="0" smtClean="0"/>
              <a:t> on IHE International and it’s mission and vision see </a:t>
            </a:r>
            <a:r>
              <a:rPr lang="en-US" baseline="0" dirty="0" err="1" smtClean="0"/>
              <a:t>ihe.net</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4</a:t>
            </a:fld>
            <a:endParaRPr lang="en-US"/>
          </a:p>
        </p:txBody>
      </p:sp>
    </p:spTree>
    <p:extLst>
      <p:ext uri="{BB962C8B-B14F-4D97-AF65-F5344CB8AC3E}">
        <p14:creationId xmlns:p14="http://schemas.microsoft.com/office/powerpoint/2010/main" val="272211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pPr marL="168244" indent="-168244">
              <a:buFontTx/>
              <a:buChar char="-"/>
            </a:pPr>
            <a:endParaRPr lang="en-US" dirty="0" smtClean="0"/>
          </a:p>
          <a:p>
            <a:pPr marL="0" indent="0">
              <a:buFontTx/>
              <a:buNone/>
            </a:pPr>
            <a:r>
              <a:rPr lang="en-US" dirty="0" smtClean="0"/>
              <a:t>China:</a:t>
            </a:r>
            <a:r>
              <a:rPr lang="en-US" baseline="0" dirty="0" smtClean="0"/>
              <a:t> http://</a:t>
            </a:r>
            <a:r>
              <a:rPr lang="en-US" baseline="0" dirty="0" err="1" smtClean="0"/>
              <a:t>www.ncbi.nlm.nih.gov</a:t>
            </a:r>
            <a:r>
              <a:rPr lang="en-US" baseline="0" dirty="0" smtClean="0"/>
              <a:t>/</a:t>
            </a:r>
            <a:r>
              <a:rPr lang="en-US" baseline="0" dirty="0" err="1" smtClean="0"/>
              <a:t>pmc</a:t>
            </a:r>
            <a:r>
              <a:rPr lang="en-US" baseline="0" dirty="0" smtClean="0"/>
              <a:t>/articles/PMC3243277/</a:t>
            </a:r>
            <a:endParaRPr lang="en-US" baseline="0" dirty="0" smtClean="0"/>
          </a:p>
        </p:txBody>
      </p:sp>
      <p:sp>
        <p:nvSpPr>
          <p:cNvPr id="4" name="Slide Number Placeholder 3"/>
          <p:cNvSpPr>
            <a:spLocks noGrp="1"/>
          </p:cNvSpPr>
          <p:nvPr>
            <p:ph type="sldNum" sz="quarter" idx="10"/>
          </p:nvPr>
        </p:nvSpPr>
        <p:spPr/>
        <p:txBody>
          <a:bodyPr/>
          <a:lstStyle/>
          <a:p>
            <a:fld id="{C68D0628-7A5D-4A8C-8F66-6771CBD2029D}" type="slidenum">
              <a:rPr lang="en-US" smtClean="0"/>
              <a:pPr/>
              <a:t>5</a:t>
            </a:fld>
            <a:endParaRPr lang="en-US"/>
          </a:p>
        </p:txBody>
      </p:sp>
    </p:spTree>
    <p:extLst>
      <p:ext uri="{BB962C8B-B14F-4D97-AF65-F5344CB8AC3E}">
        <p14:creationId xmlns:p14="http://schemas.microsoft.com/office/powerpoint/2010/main" val="274473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Completed vision casting at 2014 Summer F2F meeting</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Vision key words: continually, across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Link to wiki page for reference - http://</a:t>
            </a:r>
            <a:r>
              <a:rPr lang="en-US" baseline="0" dirty="0" err="1" smtClean="0"/>
              <a:t>wiki.ihe.net</a:t>
            </a:r>
            <a:r>
              <a:rPr lang="en-US" baseline="0" dirty="0" smtClean="0"/>
              <a:t>/</a:t>
            </a:r>
            <a:r>
              <a:rPr lang="en-US" baseline="0" dirty="0" err="1" smtClean="0"/>
              <a:t>index.php?title</a:t>
            </a:r>
            <a:r>
              <a:rPr lang="en-US" baseline="0" dirty="0" smtClean="0"/>
              <a:t>=</a:t>
            </a:r>
            <a:r>
              <a:rPr lang="en-US" baseline="0" dirty="0" err="1" smtClean="0"/>
              <a:t>Patient_Care_Coordination</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6AB7BA5A-AE69-EA4E-90E9-3693BED42FF6}" type="slidenum">
              <a:rPr lang="en-US" smtClean="0"/>
              <a:t>6</a:t>
            </a:fld>
            <a:endParaRPr lang="en-US"/>
          </a:p>
        </p:txBody>
      </p:sp>
    </p:spTree>
    <p:extLst>
      <p:ext uri="{BB962C8B-B14F-4D97-AF65-F5344CB8AC3E}">
        <p14:creationId xmlns:p14="http://schemas.microsoft.com/office/powerpoint/2010/main" val="1184990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pPr marL="0" indent="0">
              <a:buFontTx/>
              <a:buNone/>
            </a:pPr>
            <a:endParaRPr lang="en-US" dirty="0" smtClean="0"/>
          </a:p>
          <a:p>
            <a:pPr marL="171450" indent="-171450">
              <a:buFontTx/>
              <a:buChar char="-"/>
            </a:pPr>
            <a:r>
              <a:rPr lang="en-US" dirty="0" smtClean="0"/>
              <a:t>Content:</a:t>
            </a:r>
            <a:r>
              <a:rPr lang="en-US" baseline="0" dirty="0" smtClean="0"/>
              <a:t> </a:t>
            </a:r>
          </a:p>
          <a:p>
            <a:pPr marL="628650" lvl="1" indent="-171450">
              <a:buFontTx/>
              <a:buChar char="-"/>
            </a:pPr>
            <a:r>
              <a:rPr lang="en-US" baseline="0" dirty="0" smtClean="0"/>
              <a:t>re-evaluating our role here</a:t>
            </a:r>
          </a:p>
          <a:p>
            <a:pPr marL="171450" indent="-171450">
              <a:buFontTx/>
              <a:buChar char="-"/>
            </a:pPr>
            <a:r>
              <a:rPr lang="en-US" baseline="0" dirty="0" smtClean="0"/>
              <a:t>Workflow: </a:t>
            </a:r>
          </a:p>
          <a:p>
            <a:pPr marL="628650" lvl="1" indent="-171450">
              <a:buFontTx/>
              <a:buChar char="-"/>
            </a:pPr>
            <a:r>
              <a:rPr lang="en-US" baseline="0" dirty="0" smtClean="0"/>
              <a:t>proactive in working with other </a:t>
            </a:r>
            <a:r>
              <a:rPr lang="en-US" baseline="0" dirty="0" smtClean="0"/>
              <a:t>domains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4 profile proposals received in 2014 that were “cross-domain”</a:t>
            </a:r>
          </a:p>
          <a:p>
            <a:pPr marL="628650" lvl="1" indent="-171450">
              <a:buFontTx/>
              <a:buChar char="-"/>
            </a:pPr>
            <a:endParaRPr lang="en-US" baseline="0" dirty="0" smtClean="0"/>
          </a:p>
          <a:p>
            <a:pPr marL="171450" indent="-171450">
              <a:buFontTx/>
              <a:buChar char="-"/>
            </a:pPr>
            <a:r>
              <a:rPr lang="en-US" baseline="0" dirty="0" smtClean="0"/>
              <a:t>Nursing</a:t>
            </a:r>
          </a:p>
          <a:p>
            <a:pPr marL="628650" lvl="1" indent="-171450">
              <a:buFontTx/>
              <a:buChar char="-"/>
            </a:pPr>
            <a:r>
              <a:rPr lang="en-US" baseline="0" dirty="0" smtClean="0"/>
              <a:t>History of subcommittee </a:t>
            </a:r>
          </a:p>
          <a:p>
            <a:pPr marL="628650" lvl="1" indent="-171450">
              <a:buFontTx/>
              <a:buChar char="-"/>
            </a:pPr>
            <a:r>
              <a:rPr lang="en-US" baseline="0" dirty="0" smtClean="0"/>
              <a:t>Nursing needs related to care coordination and MU objectives</a:t>
            </a:r>
          </a:p>
          <a:p>
            <a:pPr marL="171450" indent="-171450">
              <a:buFontTx/>
              <a:buChar char="-"/>
            </a:pPr>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7</a:t>
            </a:fld>
            <a:endParaRPr lang="en-US"/>
          </a:p>
        </p:txBody>
      </p:sp>
    </p:spTree>
    <p:extLst>
      <p:ext uri="{BB962C8B-B14F-4D97-AF65-F5344CB8AC3E}">
        <p14:creationId xmlns:p14="http://schemas.microsoft.com/office/powerpoint/2010/main" val="516976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endParaRPr lang="en-US" dirty="0" smtClean="0"/>
          </a:p>
          <a:p>
            <a:r>
              <a:rPr lang="en-US" baseline="0" dirty="0" smtClean="0"/>
              <a:t>Confirm </a:t>
            </a:r>
            <a:r>
              <a:rPr lang="en-US" baseline="0" dirty="0" smtClean="0"/>
              <a:t>with Celina that ACP is still our sponsor, and how they contribute – yes they are at least for now.  </a:t>
            </a:r>
          </a:p>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8</a:t>
            </a:fld>
            <a:endParaRPr lang="en-US"/>
          </a:p>
        </p:txBody>
      </p:sp>
    </p:spTree>
    <p:extLst>
      <p:ext uri="{BB962C8B-B14F-4D97-AF65-F5344CB8AC3E}">
        <p14:creationId xmlns:p14="http://schemas.microsoft.com/office/powerpoint/2010/main" val="69133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Laura</a:t>
            </a:r>
            <a:endParaRPr lang="en-US" b="1" i="1" dirty="0" smtClean="0"/>
          </a:p>
          <a:p>
            <a:endParaRPr lang="en-US" dirty="0" smtClean="0"/>
          </a:p>
          <a:p>
            <a:r>
              <a:rPr lang="en-US" dirty="0" smtClean="0"/>
              <a:t>- Jump out to browser and show </a:t>
            </a:r>
            <a:r>
              <a:rPr lang="en-US" dirty="0" err="1" smtClean="0"/>
              <a:t>ihe.net</a:t>
            </a:r>
            <a:r>
              <a:rPr lang="en-US" dirty="0" smtClean="0"/>
              <a:t> site</a:t>
            </a:r>
          </a:p>
          <a:p>
            <a:pPr marL="171450" indent="-171450">
              <a:buFontTx/>
              <a:buChar char="-"/>
            </a:pPr>
            <a:r>
              <a:rPr lang="en-US" dirty="0" smtClean="0"/>
              <a:t>Archived</a:t>
            </a:r>
            <a:r>
              <a:rPr lang="en-US" baseline="0" dirty="0" smtClean="0"/>
              <a:t> webinars available on </a:t>
            </a:r>
            <a:r>
              <a:rPr lang="en-US" baseline="0" dirty="0" err="1" smtClean="0"/>
              <a:t>ihe.net</a:t>
            </a:r>
            <a:r>
              <a:rPr lang="en-US" baseline="0" dirty="0" smtClean="0"/>
              <a:t> for PCC profiles</a:t>
            </a:r>
          </a:p>
          <a:p>
            <a:pPr marL="628650" lvl="1" indent="-171450">
              <a:buFontTx/>
              <a:buChar char="-"/>
            </a:pPr>
            <a:r>
              <a:rPr lang="en-US" baseline="0" dirty="0" smtClean="0"/>
              <a:t>Note on availability of older webinar videos</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9</a:t>
            </a:fld>
            <a:endParaRPr lang="en-US"/>
          </a:p>
        </p:txBody>
      </p:sp>
    </p:spTree>
    <p:extLst>
      <p:ext uri="{BB962C8B-B14F-4D97-AF65-F5344CB8AC3E}">
        <p14:creationId xmlns:p14="http://schemas.microsoft.com/office/powerpoint/2010/main" val="76076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6/11/15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6/11/15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6/11/15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6/11/15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6/11/15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6/11/15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6/11/15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6/11/15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6/11/15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6/11/15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6/11/15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6/11/15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6/11/15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ihe.net/join" TargetMode="External"/><Relationship Id="rId4" Type="http://schemas.openxmlformats.org/officeDocument/2006/relationships/hyperlink" Target="http://ihe.net/Member_Organizations/"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mailto:Laura.Heermann@imail.org" TargetMode="External"/><Relationship Id="rId5" Type="http://schemas.openxmlformats.org/officeDocument/2006/relationships/hyperlink" Target="mailto:tone@readycomputing.com" TargetMode="External"/><Relationship Id="rId6" Type="http://schemas.openxmlformats.org/officeDocument/2006/relationships/hyperlink" Target="mailto:pccplan@googlegroups.com" TargetMode="External"/><Relationship Id="rId7" Type="http://schemas.openxmlformats.org/officeDocument/2006/relationships/hyperlink" Target="http://www.ihe.net/Patient_Care_Coordination/" TargetMode="External"/><Relationship Id="rId8" Type="http://schemas.openxmlformats.org/officeDocument/2006/relationships/hyperlink" Target="http://bit.ly/IHEPCCPlan" TargetMode="External"/><Relationship Id="rId9" Type="http://schemas.openxmlformats.org/officeDocument/2006/relationships/image" Target="../media/image11.wmf"/><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Emma.Jones@allscripts.com" TargetMode="External"/><Relationship Id="rId5" Type="http://schemas.openxmlformats.org/officeDocument/2006/relationships/hyperlink" Target="mailto:ddowning@aorn.org" TargetMode="External"/><Relationship Id="rId6" Type="http://schemas.openxmlformats.org/officeDocument/2006/relationships/hyperlink" Target="mailto:pcctech@googlegroups.com" TargetMode="External"/><Relationship Id="rId7" Type="http://schemas.openxmlformats.org/officeDocument/2006/relationships/hyperlink" Target="http://ihe.net/Patient_Care_Coordination/" TargetMode="External"/><Relationship Id="rId8" Type="http://schemas.openxmlformats.org/officeDocument/2006/relationships/hyperlink" Target="http://bit.ly/IHEPCCTech" TargetMode="External"/><Relationship Id="rId9" Type="http://schemas.openxmlformats.org/officeDocument/2006/relationships/image" Target="../media/image12.wmf"/><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9" Type="http://schemas.openxmlformats.org/officeDocument/2006/relationships/tags" Target="../tags/tag9.xml"/><Relationship Id="rId20" Type="http://schemas.microsoft.com/office/2007/relationships/diagramDrawing" Target="../diagrams/drawing1.xml"/><Relationship Id="rId21" Type="http://schemas.openxmlformats.org/officeDocument/2006/relationships/image" Target="../media/image17.jpeg"/><Relationship Id="rId22"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23" Type="http://schemas.openxmlformats.org/officeDocument/2006/relationships/image" Target="../media/image18.png"/><Relationship Id="rId10" Type="http://schemas.openxmlformats.org/officeDocument/2006/relationships/slideLayout" Target="../slideLayouts/slideLayout5.xml"/><Relationship Id="rId11" Type="http://schemas.openxmlformats.org/officeDocument/2006/relationships/notesSlide" Target="../notesSlides/notesSlide24.xml"/><Relationship Id="rId12" Type="http://schemas.openxmlformats.org/officeDocument/2006/relationships/image" Target="../media/image13.jpeg"/><Relationship Id="rId13" Type="http://schemas.openxmlformats.org/officeDocument/2006/relationships/image" Target="../media/image14.jpeg"/><Relationship Id="rId14" Type="http://schemas.openxmlformats.org/officeDocument/2006/relationships/image" Target="../media/image15.jpeg"/><Relationship Id="rId15" Type="http://schemas.openxmlformats.org/officeDocument/2006/relationships/image" Target="../media/image16.jpeg"/><Relationship Id="rId16" Type="http://schemas.openxmlformats.org/officeDocument/2006/relationships/diagramData" Target="../diagrams/data1.xml"/><Relationship Id="rId17" Type="http://schemas.openxmlformats.org/officeDocument/2006/relationships/diagramLayout" Target="../diagrams/layout1.xml"/><Relationship Id="rId18" Type="http://schemas.openxmlformats.org/officeDocument/2006/relationships/diagramQuickStyle" Target="../diagrams/quickStyle1.xml"/><Relationship Id="rId19" Type="http://schemas.openxmlformats.org/officeDocument/2006/relationships/diagramColors" Target="../diagrams/colors1.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hyperlink" Target="ftp://ftp.ihe.net/Patient_Care_Coordination/Templates/IHE_Profile_Proposal_Template-Brief.docx" TargetMode="External"/><Relationship Id="rId4" Type="http://schemas.openxmlformats.org/officeDocument/2006/relationships/hyperlink" Target="http://bit.ly/IHEPCCPlan" TargetMode="External"/><Relationship Id="rId5" Type="http://schemas.openxmlformats.org/officeDocument/2006/relationships/hyperlink" Target="http://bit.ly/IHEPCCTech" TargetMode="External"/><Relationship Id="rId6" Type="http://schemas.openxmlformats.org/officeDocument/2006/relationships/hyperlink" Target="http://ihe.net/Public_Comment/%23pcc" TargetMode="External"/><Relationship Id="rId7" Type="http://schemas.openxmlformats.org/officeDocument/2006/relationships/hyperlink" Target="http://wiki.ihe.net/index.php?title=Comments" TargetMode="External"/><Relationship Id="rId8" Type="http://schemas.openxmlformats.org/officeDocument/2006/relationships/hyperlink" Target="http://bit.ly/IHEPCCTF" TargetMode="External"/><Relationship Id="rId9" Type="http://schemas.openxmlformats.org/officeDocument/2006/relationships/hyperlink" Target="http://www.iheusa.org/connectathon-registration.aspx" TargetMode="External"/><Relationship Id="rId10" Type="http://schemas.openxmlformats.org/officeDocument/2006/relationships/hyperlink" Target="http://www.iheusa.org/connectathon-participantresources.aspx" TargetMode="External"/><Relationship Id="rId11" Type="http://schemas.openxmlformats.org/officeDocument/2006/relationships/hyperlink" Target="http://wiki.ihe.net/index.php?title=ITI,_PCC_&amp;_QRPH_Meetings" TargetMode="Externa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ihe.net/Webinars/" TargetMode="External"/><Relationship Id="rId4" Type="http://schemas.openxmlformats.org/officeDocument/2006/relationships/hyperlink" Target="mailto:secretary@ihe.net" TargetMode="External"/><Relationship Id="rId5" Type="http://schemas.openxmlformats.org/officeDocument/2006/relationships/hyperlink" Target="http://ihe.net/Join/"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ihe.net/Connectathon/" TargetMode="External"/><Relationship Id="rId4" Type="http://schemas.openxmlformats.org/officeDocument/2006/relationships/hyperlink" Target="http://www.iheusa.org/connectathon.aspx" TargetMode="External"/><Relationship Id="rId5" Type="http://schemas.openxmlformats.org/officeDocument/2006/relationships/hyperlink" Target="http://www.iheusa.org/connectathon-registration.aspx" TargetMode="External"/><Relationship Id="rId6" Type="http://schemas.openxmlformats.org/officeDocument/2006/relationships/hyperlink" Target="http://www.iheusa.org/connectathon-participantresources-guidelines.aspx"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iki.ihe.net/index.php?title=Patient_Care_Coordin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www.himss.org/" TargetMode="External"/><Relationship Id="rId4" Type="http://schemas.openxmlformats.org/officeDocument/2006/relationships/hyperlink" Target="http://www.acponline.org/index.html"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www.ihe.net/Technical_Framework/index.cfm%23pcc" TargetMode="External"/><Relationship Id="rId4" Type="http://schemas.openxmlformats.org/officeDocument/2006/relationships/hyperlink" Target="http://wiki.ihe.net/index.php?title=Profiles%23IHE_Patient_Care_Coordination_Profiles" TargetMode="External"/><Relationship Id="rId5" Type="http://schemas.openxmlformats.org/officeDocument/2006/relationships/hyperlink" Target="http://ihe.net/Webinars/"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489441" y="3329805"/>
            <a:ext cx="8140723" cy="1470025"/>
          </a:xfrm>
        </p:spPr>
        <p:txBody>
          <a:bodyPr>
            <a:normAutofit fontScale="90000"/>
          </a:bodyPr>
          <a:lstStyle/>
          <a:p>
            <a:r>
              <a:rPr lang="en-US" dirty="0"/>
              <a:t>Patient Care </a:t>
            </a:r>
            <a:r>
              <a:rPr lang="en-US" dirty="0" smtClean="0"/>
              <a:t>Coordination</a:t>
            </a:r>
            <a:br>
              <a:rPr lang="en-US" dirty="0" smtClean="0"/>
            </a:br>
            <a:r>
              <a:rPr lang="en-US" dirty="0" smtClean="0"/>
              <a:t> Domain Update</a:t>
            </a:r>
            <a:br>
              <a:rPr lang="en-US" dirty="0" smtClean="0"/>
            </a:br>
            <a:r>
              <a:rPr lang="en-US" sz="3100" i="1" dirty="0" smtClean="0"/>
              <a:t>Tone </a:t>
            </a:r>
            <a:r>
              <a:rPr lang="en-US" sz="3100" i="1" dirty="0"/>
              <a:t>Southerland, </a:t>
            </a:r>
            <a:r>
              <a:rPr lang="en-US" sz="3100" i="1" dirty="0" smtClean="0"/>
              <a:t>Ready Computing, Inc.</a:t>
            </a:r>
            <a:r>
              <a:rPr lang="en-US" sz="2800" dirty="0">
                <a:solidFill>
                  <a:srgbClr val="5A4099"/>
                </a:solidFill>
                <a:latin typeface="Arial"/>
                <a:cs typeface="Arial"/>
              </a:rPr>
              <a:t/>
            </a:r>
            <a:br>
              <a:rPr lang="en-US" sz="2800" dirty="0">
                <a:solidFill>
                  <a:srgbClr val="5A4099"/>
                </a:solidFill>
                <a:latin typeface="Arial"/>
                <a:cs typeface="Arial"/>
              </a:rPr>
            </a:br>
            <a:r>
              <a:rPr lang="en-US" sz="3100" i="1" dirty="0" smtClean="0"/>
              <a:t>Laura Langford, Intermountain Healthcare</a:t>
            </a:r>
            <a:r>
              <a:rPr lang="en-US" sz="3100" i="1" dirty="0"/>
              <a:t/>
            </a:r>
            <a:br>
              <a:rPr lang="en-US" sz="3100" i="1" dirty="0"/>
            </a:br>
            <a:endParaRPr lang="en-US" dirty="0">
              <a:solidFill>
                <a:srgbClr val="5A4099"/>
              </a:solidFill>
              <a:latin typeface="Arial"/>
              <a:cs typeface="Arial"/>
            </a:endParaRPr>
          </a:p>
        </p:txBody>
      </p:sp>
      <p:sp>
        <p:nvSpPr>
          <p:cNvPr id="3" name="Subtitle 2"/>
          <p:cNvSpPr>
            <a:spLocks noGrp="1"/>
          </p:cNvSpPr>
          <p:nvPr>
            <p:ph type="subTitle" idx="1"/>
          </p:nvPr>
        </p:nvSpPr>
        <p:spPr>
          <a:xfrm>
            <a:off x="1371600" y="5049645"/>
            <a:ext cx="6400800" cy="1053231"/>
          </a:xfrm>
        </p:spPr>
        <p:txBody>
          <a:bodyPr>
            <a:normAutofit/>
          </a:bodyPr>
          <a:lstStyle/>
          <a:p>
            <a:pPr lvl="0" defTabSz="914400">
              <a:spcBef>
                <a:spcPct val="0"/>
              </a:spcBef>
              <a:defRPr/>
            </a:pPr>
            <a:r>
              <a:rPr lang="en-US" sz="2800" i="1" dirty="0"/>
              <a:t>Webinar </a:t>
            </a:r>
            <a:r>
              <a:rPr lang="en-US" sz="2800" i="1"/>
              <a:t>Series </a:t>
            </a:r>
            <a:r>
              <a:rPr lang="en-US" sz="2800" i="1" smtClean="0"/>
              <a:t>2015</a:t>
            </a:r>
            <a:endParaRPr lang="en-US" sz="2800" i="1" dirty="0" smtClean="0"/>
          </a:p>
          <a:p>
            <a:pPr defTabSz="914400">
              <a:spcBef>
                <a:spcPct val="0"/>
              </a:spcBef>
              <a:defRPr/>
            </a:pPr>
            <a:r>
              <a:rPr lang="en-US" sz="2800" i="1" dirty="0"/>
              <a:t> </a:t>
            </a:r>
            <a:r>
              <a:rPr lang="en-US" sz="2800" i="1" u="sng" dirty="0"/>
              <a:t>http://</a:t>
            </a:r>
            <a:r>
              <a:rPr lang="en-US" sz="2800" i="1" u="sng" dirty="0" err="1"/>
              <a:t>ihe.net</a:t>
            </a:r>
            <a:r>
              <a:rPr lang="en-US" sz="2800" i="1" u="sng" dirty="0"/>
              <a:t>/Webinars/ </a:t>
            </a:r>
            <a:endParaRPr lang="en-US" sz="3600" i="1" u="sng" dirty="0"/>
          </a:p>
          <a:p>
            <a:pPr lvl="0" defTabSz="914400">
              <a:spcBef>
                <a:spcPct val="0"/>
              </a:spcBef>
              <a:defRPr/>
            </a:pPr>
            <a:endParaRPr lang="en-US" sz="2800" i="1" dirty="0" smtClean="0"/>
          </a:p>
          <a:p>
            <a:pPr lvl="0" defTabSz="914400">
              <a:spcBef>
                <a:spcPct val="0"/>
              </a:spcBef>
              <a:defRPr/>
            </a:pPr>
            <a:endParaRPr lang="en-US" sz="2800" i="1" dirty="0"/>
          </a:p>
        </p:txBody>
      </p:sp>
      <p:pic>
        <p:nvPicPr>
          <p:cNvPr id="5" name="Picture 4" descr="ih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485" y="139757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17688"/>
            <a:ext cx="4114800" cy="3951288"/>
          </a:xfrm>
        </p:spPr>
        <p:txBody>
          <a:bodyPr>
            <a:normAutofit fontScale="85000" lnSpcReduction="20000"/>
          </a:bodyPr>
          <a:lstStyle/>
          <a:p>
            <a:r>
              <a:rPr lang="en-US" dirty="0"/>
              <a:t>Medical Summaries (XDS-MS)</a:t>
            </a:r>
          </a:p>
          <a:p>
            <a:pPr lvl="1"/>
            <a:r>
              <a:rPr lang="en-US" dirty="0"/>
              <a:t>Discharge and Referral Summaries exchanged between </a:t>
            </a:r>
            <a:r>
              <a:rPr lang="en-US" dirty="0" smtClean="0"/>
              <a:t>providers</a:t>
            </a:r>
            <a:endParaRPr lang="en-US" dirty="0"/>
          </a:p>
          <a:p>
            <a:pPr lvl="1"/>
            <a:r>
              <a:rPr lang="en-US" dirty="0" smtClean="0"/>
              <a:t>EHR and HIS solutions</a:t>
            </a:r>
          </a:p>
          <a:p>
            <a:pPr lvl="1"/>
            <a:r>
              <a:rPr lang="en-US" dirty="0" smtClean="0"/>
              <a:t>Ensures </a:t>
            </a:r>
            <a:r>
              <a:rPr lang="en-US" dirty="0"/>
              <a:t>adequate exchange of data for referrals and transitions of care between inpatient and ambulatory settings</a:t>
            </a:r>
            <a:r>
              <a:rPr lang="en-US" dirty="0" smtClean="0"/>
              <a:t>.</a:t>
            </a:r>
          </a:p>
          <a:p>
            <a:r>
              <a:rPr lang="en-US" dirty="0" smtClean="0"/>
              <a:t>Emergency Department Referral (EDR)</a:t>
            </a:r>
          </a:p>
          <a:p>
            <a:pPr lvl="1"/>
            <a:r>
              <a:rPr lang="en-US" dirty="0"/>
              <a:t>Enhances XDS-MS to support “Heads-up” call to ED</a:t>
            </a:r>
          </a:p>
          <a:p>
            <a:pPr lvl="1"/>
            <a:r>
              <a:rPr lang="en-US" dirty="0"/>
              <a:t>EHR, EDIS, HIS, HIE</a:t>
            </a:r>
          </a:p>
          <a:p>
            <a:pPr lvl="1"/>
            <a:r>
              <a:rPr lang="en-US" dirty="0"/>
              <a:t>Provides critical data needed in ED visits</a:t>
            </a:r>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10</a:t>
            </a:fld>
            <a:endParaRPr lang="en-US"/>
          </a:p>
        </p:txBody>
      </p:sp>
      <p:sp>
        <p:nvSpPr>
          <p:cNvPr id="10" name="Content Placeholder 3"/>
          <p:cNvSpPr>
            <a:spLocks noGrp="1"/>
          </p:cNvSpPr>
          <p:nvPr>
            <p:ph sz="half" idx="2"/>
          </p:nvPr>
        </p:nvSpPr>
        <p:spPr>
          <a:xfrm>
            <a:off x="4648200" y="1828800"/>
            <a:ext cx="4114800" cy="3951288"/>
          </a:xfrm>
        </p:spPr>
        <p:txBody>
          <a:bodyPr/>
          <a:lstStyle/>
          <a:p>
            <a:r>
              <a:rPr lang="en-US" dirty="0"/>
              <a:t>Exchange of Personal Health Records (XPHR)</a:t>
            </a:r>
          </a:p>
          <a:p>
            <a:pPr lvl="1"/>
            <a:r>
              <a:rPr lang="en-US" dirty="0"/>
              <a:t>Exchange Clinical Summary data with patients</a:t>
            </a:r>
          </a:p>
          <a:p>
            <a:pPr lvl="1"/>
            <a:r>
              <a:rPr lang="en-US" dirty="0"/>
              <a:t>EHRs, PHRs, Patient Portals</a:t>
            </a:r>
          </a:p>
          <a:p>
            <a:pPr lvl="1"/>
            <a:r>
              <a:rPr lang="en-US" dirty="0"/>
              <a:t>Ensures that patients have updated lists of healthcare providers, problems, medications, allergies, immunizations, lab results, procedures and </a:t>
            </a:r>
            <a:r>
              <a:rPr lang="en-US" dirty="0" smtClean="0"/>
              <a:t>encounters</a:t>
            </a:r>
          </a:p>
          <a:p>
            <a:endParaRPr lang="en-US" dirty="0"/>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High Uptake Profiles</a:t>
            </a:r>
            <a:endParaRPr lang="en-US" sz="2700" b="1" i="1" dirty="0"/>
          </a:p>
        </p:txBody>
      </p:sp>
    </p:spTree>
    <p:extLst>
      <p:ext uri="{BB962C8B-B14F-4D97-AF65-F5344CB8AC3E}">
        <p14:creationId xmlns:p14="http://schemas.microsoft.com/office/powerpoint/2010/main" val="3720417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fontScale="92500" lnSpcReduction="20000"/>
          </a:bodyPr>
          <a:lstStyle/>
          <a:p>
            <a:r>
              <a:rPr lang="en-US" dirty="0"/>
              <a:t>Query for Existing Data (QED)</a:t>
            </a:r>
          </a:p>
          <a:p>
            <a:pPr lvl="1"/>
            <a:r>
              <a:rPr lang="en-US" dirty="0"/>
              <a:t>Access to clinical data (problems, medications, allergies, results, procedures, encounters)</a:t>
            </a:r>
          </a:p>
          <a:p>
            <a:pPr lvl="1"/>
            <a:r>
              <a:rPr lang="en-US" dirty="0"/>
              <a:t>EHR, CDR, HIS, Registries</a:t>
            </a:r>
          </a:p>
          <a:p>
            <a:pPr lvl="1"/>
            <a:r>
              <a:rPr lang="en-US" dirty="0"/>
              <a:t>Provides access to clinical data for use in quality measurement, reporting, clinical decision support, and </a:t>
            </a:r>
            <a:r>
              <a:rPr lang="en-US" dirty="0" smtClean="0"/>
              <a:t>research</a:t>
            </a:r>
          </a:p>
          <a:p>
            <a:r>
              <a:rPr lang="en-US" dirty="0"/>
              <a:t>Care Management (CM)</a:t>
            </a:r>
          </a:p>
          <a:p>
            <a:pPr lvl="1"/>
            <a:r>
              <a:rPr lang="en-US" dirty="0"/>
              <a:t>Supports communication to specialized care delivery systems for disease management</a:t>
            </a:r>
          </a:p>
          <a:p>
            <a:endParaRPr lang="en-US" dirty="0"/>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11</a:t>
            </a:fld>
            <a:endParaRPr lang="en-US"/>
          </a:p>
        </p:txBody>
      </p:sp>
      <p:sp>
        <p:nvSpPr>
          <p:cNvPr id="10" name="Content Placeholder 3"/>
          <p:cNvSpPr>
            <a:spLocks noGrp="1"/>
          </p:cNvSpPr>
          <p:nvPr>
            <p:ph sz="half" idx="2"/>
          </p:nvPr>
        </p:nvSpPr>
        <p:spPr>
          <a:xfrm>
            <a:off x="4582060" y="1747302"/>
            <a:ext cx="4114800" cy="3951288"/>
          </a:xfrm>
        </p:spPr>
        <p:txBody>
          <a:bodyPr>
            <a:noAutofit/>
          </a:bodyPr>
          <a:lstStyle/>
          <a:p>
            <a:r>
              <a:rPr lang="en-US" sz="2200" dirty="0"/>
              <a:t>Request for Clinical Guidance (RCG)</a:t>
            </a:r>
          </a:p>
          <a:p>
            <a:pPr lvl="1"/>
            <a:r>
              <a:rPr lang="en-US" sz="1900" dirty="0"/>
              <a:t>Access to Clinical Decision Support</a:t>
            </a:r>
          </a:p>
          <a:p>
            <a:pPr lvl="1"/>
            <a:r>
              <a:rPr lang="en-US" sz="1900" dirty="0"/>
              <a:t>EHR, other HIT Systems</a:t>
            </a:r>
          </a:p>
          <a:p>
            <a:pPr lvl="1"/>
            <a:r>
              <a:rPr lang="en-US" sz="1900" dirty="0"/>
              <a:t>Provides standardized interface to access clinical decision support as a service</a:t>
            </a:r>
          </a:p>
          <a:p>
            <a:r>
              <a:rPr lang="en-US" sz="2200" dirty="0"/>
              <a:t>Retrieve Clinical Knowledge (RCK)</a:t>
            </a:r>
          </a:p>
          <a:p>
            <a:pPr lvl="1"/>
            <a:r>
              <a:rPr lang="en-US" sz="1900" dirty="0"/>
              <a:t>How Health IT systems, </a:t>
            </a:r>
            <a:r>
              <a:rPr lang="en-US" sz="1900" dirty="0" smtClean="0"/>
              <a:t>Personal </a:t>
            </a:r>
            <a:r>
              <a:rPr lang="en-US" sz="1900" dirty="0"/>
              <a:t>Health Records, and HIEs can retrieve clinical knowledge on a topic suitable for presentation to a clinician or patient</a:t>
            </a:r>
          </a:p>
          <a:p>
            <a:pPr lvl="1"/>
            <a:endParaRPr lang="en-US" sz="1800"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Clinical Decision Support</a:t>
            </a:r>
            <a:endParaRPr lang="en-US" sz="2700" b="1" i="1" dirty="0"/>
          </a:p>
        </p:txBody>
      </p:sp>
    </p:spTree>
    <p:extLst>
      <p:ext uri="{BB962C8B-B14F-4D97-AF65-F5344CB8AC3E}">
        <p14:creationId xmlns:p14="http://schemas.microsoft.com/office/powerpoint/2010/main" val="3845148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a:bodyPr>
          <a:lstStyle/>
          <a:p>
            <a:r>
              <a:rPr lang="en-US" dirty="0" smtClean="0"/>
              <a:t>Transport Record Summary Profiles</a:t>
            </a:r>
          </a:p>
          <a:p>
            <a:pPr lvl="1"/>
            <a:r>
              <a:rPr lang="en-US" dirty="0" smtClean="0"/>
              <a:t>Documents care that occurs during patient transport</a:t>
            </a:r>
          </a:p>
          <a:p>
            <a:pPr lvl="1"/>
            <a:r>
              <a:rPr lang="en-US" dirty="0" smtClean="0"/>
              <a:t>Fixed wing, helicopter, ambulance</a:t>
            </a:r>
          </a:p>
          <a:p>
            <a:pPr lvl="1"/>
            <a:r>
              <a:rPr lang="en-US" dirty="0" smtClean="0"/>
              <a:t>EHR, EDIS, Transport Team</a:t>
            </a:r>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12</a:t>
            </a:fld>
            <a:endParaRPr lang="en-US"/>
          </a:p>
        </p:txBody>
      </p:sp>
      <p:sp>
        <p:nvSpPr>
          <p:cNvPr id="10" name="Content Placeholder 3"/>
          <p:cNvSpPr>
            <a:spLocks noGrp="1"/>
          </p:cNvSpPr>
          <p:nvPr>
            <p:ph sz="half" idx="2"/>
          </p:nvPr>
        </p:nvSpPr>
        <p:spPr>
          <a:xfrm>
            <a:off x="4648200" y="1839912"/>
            <a:ext cx="4114800" cy="3951288"/>
          </a:xfrm>
        </p:spPr>
        <p:txBody>
          <a:bodyPr>
            <a:normAutofit/>
          </a:bodyPr>
          <a:lstStyle/>
          <a:p>
            <a:r>
              <a:rPr lang="en-US" dirty="0"/>
              <a:t>Emergency Department Encounter Summary (EDES)</a:t>
            </a:r>
          </a:p>
          <a:p>
            <a:pPr lvl="1"/>
            <a:r>
              <a:rPr lang="en-US" dirty="0"/>
              <a:t>Documents care in an ED encounter</a:t>
            </a:r>
          </a:p>
          <a:p>
            <a:pPr lvl="1"/>
            <a:r>
              <a:rPr lang="en-US" dirty="0"/>
              <a:t>EHR, EDIS, other HIT Systems</a:t>
            </a:r>
          </a:p>
          <a:p>
            <a:pPr lvl="1"/>
            <a:r>
              <a:rPr lang="en-US" dirty="0"/>
              <a:t>Provides critical information for patients and </a:t>
            </a:r>
            <a:r>
              <a:rPr lang="en-US" dirty="0" smtClean="0"/>
              <a:t>providers after </a:t>
            </a:r>
            <a:r>
              <a:rPr lang="en-US" dirty="0"/>
              <a:t>an ED visit.</a:t>
            </a:r>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Emergency Care</a:t>
            </a:r>
            <a:endParaRPr lang="en-US" sz="2700" b="1" i="1" dirty="0"/>
          </a:p>
        </p:txBody>
      </p:sp>
    </p:spTree>
    <p:extLst>
      <p:ext uri="{BB962C8B-B14F-4D97-AF65-F5344CB8AC3E}">
        <p14:creationId xmlns:p14="http://schemas.microsoft.com/office/powerpoint/2010/main" val="15410773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70388" y="1828800"/>
            <a:ext cx="4320664" cy="3951288"/>
          </a:xfrm>
        </p:spPr>
        <p:txBody>
          <a:bodyPr>
            <a:normAutofit fontScale="85000" lnSpcReduction="10000"/>
          </a:bodyPr>
          <a:lstStyle/>
          <a:p>
            <a:r>
              <a:rPr lang="en-US" sz="2600" dirty="0" smtClean="0"/>
              <a:t>Antepartum Profiles:</a:t>
            </a:r>
          </a:p>
          <a:p>
            <a:pPr lvl="1"/>
            <a:r>
              <a:rPr lang="en-US" sz="2200" dirty="0" smtClean="0"/>
              <a:t>Antepartum </a:t>
            </a:r>
            <a:r>
              <a:rPr lang="en-US" sz="2200" dirty="0"/>
              <a:t>H&amp;</a:t>
            </a:r>
            <a:r>
              <a:rPr lang="en-US" sz="2200" dirty="0" smtClean="0"/>
              <a:t>P (APHP)</a:t>
            </a:r>
            <a:endParaRPr lang="en-US" sz="2200" dirty="0"/>
          </a:p>
          <a:p>
            <a:pPr lvl="1"/>
            <a:r>
              <a:rPr lang="en-US" sz="2200" dirty="0"/>
              <a:t>Antepartum </a:t>
            </a:r>
            <a:r>
              <a:rPr lang="en-US" sz="2200" dirty="0" smtClean="0"/>
              <a:t>Summary (APS)</a:t>
            </a:r>
            <a:endParaRPr lang="en-US" sz="2200" dirty="0"/>
          </a:p>
          <a:p>
            <a:pPr lvl="1"/>
            <a:r>
              <a:rPr lang="en-US" sz="2200" dirty="0"/>
              <a:t>Antepartum </a:t>
            </a:r>
            <a:r>
              <a:rPr lang="en-US" sz="2200" dirty="0" smtClean="0"/>
              <a:t>Laboratory (APL)</a:t>
            </a:r>
            <a:endParaRPr lang="en-US" sz="2200" dirty="0"/>
          </a:p>
          <a:p>
            <a:pPr lvl="1"/>
            <a:r>
              <a:rPr lang="en-US" sz="2200" dirty="0"/>
              <a:t>Antepartum </a:t>
            </a:r>
            <a:r>
              <a:rPr lang="en-US" sz="2200" dirty="0" smtClean="0"/>
              <a:t>Education (APE)</a:t>
            </a:r>
            <a:endParaRPr lang="en-US" sz="2200" dirty="0"/>
          </a:p>
          <a:p>
            <a:r>
              <a:rPr lang="en-US" sz="2600" dirty="0" smtClean="0"/>
              <a:t>Labor and Delivery Profiles:</a:t>
            </a:r>
          </a:p>
          <a:p>
            <a:pPr lvl="1"/>
            <a:r>
              <a:rPr lang="en-US" sz="2200" dirty="0" smtClean="0"/>
              <a:t>Labor </a:t>
            </a:r>
            <a:r>
              <a:rPr lang="en-US" sz="2200" dirty="0"/>
              <a:t>and Delivery H&amp;</a:t>
            </a:r>
            <a:r>
              <a:rPr lang="en-US" sz="2200" dirty="0" smtClean="0"/>
              <a:t>P (LDHP)</a:t>
            </a:r>
            <a:endParaRPr lang="en-US" sz="2200" dirty="0"/>
          </a:p>
          <a:p>
            <a:pPr lvl="1"/>
            <a:r>
              <a:rPr lang="en-US" sz="2200" dirty="0"/>
              <a:t>Labor and Delivery </a:t>
            </a:r>
            <a:r>
              <a:rPr lang="en-US" sz="2200" dirty="0" smtClean="0"/>
              <a:t>Summary (LDS)</a:t>
            </a:r>
            <a:endParaRPr lang="en-US" sz="2200" dirty="0"/>
          </a:p>
          <a:p>
            <a:pPr lvl="1"/>
            <a:r>
              <a:rPr lang="en-US" sz="2200" dirty="0"/>
              <a:t>Maternal Discharge </a:t>
            </a:r>
            <a:r>
              <a:rPr lang="en-US" sz="2200" dirty="0" smtClean="0"/>
              <a:t>Summary (MDS)</a:t>
            </a:r>
          </a:p>
          <a:p>
            <a:r>
              <a:rPr lang="en-US" sz="2600" dirty="0" smtClean="0"/>
              <a:t>Postpartum Visit Summary (PPVS)</a:t>
            </a:r>
            <a:endParaRPr lang="en-US" sz="2600" dirty="0"/>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13</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smtClean="0"/>
              <a:t>Pediatric</a:t>
            </a:r>
          </a:p>
          <a:p>
            <a:pPr lvl="1"/>
            <a:r>
              <a:rPr lang="en-US" dirty="0"/>
              <a:t>Newborn Discharge Summary (NDS</a:t>
            </a:r>
            <a:r>
              <a:rPr lang="en-US" dirty="0" smtClean="0"/>
              <a:t>)</a:t>
            </a:r>
          </a:p>
          <a:p>
            <a:r>
              <a:rPr lang="en-US" dirty="0" smtClean="0"/>
              <a:t>Immunizations</a:t>
            </a:r>
            <a:endParaRPr lang="en-US" dirty="0"/>
          </a:p>
          <a:p>
            <a:pPr lvl="1"/>
            <a:r>
              <a:rPr lang="en-US" dirty="0"/>
              <a:t>Immunization </a:t>
            </a:r>
            <a:r>
              <a:rPr lang="en-US" dirty="0" smtClean="0"/>
              <a:t>Content (IC)</a:t>
            </a:r>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Obstetric</a:t>
            </a:r>
            <a:r>
              <a:rPr lang="en-US" sz="2700" b="1" i="1" dirty="0"/>
              <a:t>,</a:t>
            </a:r>
            <a:r>
              <a:rPr lang="en-US" sz="2700" b="1" i="1" dirty="0" smtClean="0"/>
              <a:t> Pediatric</a:t>
            </a:r>
            <a:endParaRPr lang="en-US" sz="2700" b="1" i="1" dirty="0"/>
          </a:p>
        </p:txBody>
      </p:sp>
    </p:spTree>
    <p:extLst>
      <p:ext uri="{BB962C8B-B14F-4D97-AF65-F5344CB8AC3E}">
        <p14:creationId xmlns:p14="http://schemas.microsoft.com/office/powerpoint/2010/main" val="3382115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38148" y="1805105"/>
            <a:ext cx="4114800" cy="4146973"/>
          </a:xfrm>
        </p:spPr>
        <p:txBody>
          <a:bodyPr>
            <a:normAutofit fontScale="85000" lnSpcReduction="20000"/>
          </a:bodyPr>
          <a:lstStyle/>
          <a:p>
            <a:pPr marL="400050">
              <a:defRPr/>
            </a:pPr>
            <a:r>
              <a:rPr lang="en-US" sz="2200" dirty="0"/>
              <a:t>Cross Enterprise Basic </a:t>
            </a:r>
            <a:r>
              <a:rPr lang="en-US" sz="2200" dirty="0" err="1"/>
              <a:t>eReferral</a:t>
            </a:r>
            <a:r>
              <a:rPr lang="en-US" sz="2200" dirty="0"/>
              <a:t> Workflow Definition (</a:t>
            </a:r>
            <a:r>
              <a:rPr lang="en-US" sz="2200" dirty="0" err="1"/>
              <a:t>XBeR</a:t>
            </a:r>
            <a:r>
              <a:rPr lang="en-US" sz="2200" dirty="0"/>
              <a:t>-WD)</a:t>
            </a:r>
          </a:p>
          <a:p>
            <a:pPr lvl="1"/>
            <a:r>
              <a:rPr lang="en-US" sz="1900" dirty="0"/>
              <a:t>Builds </a:t>
            </a:r>
            <a:r>
              <a:rPr lang="en-US" sz="1900" dirty="0" smtClean="0"/>
              <a:t>on </a:t>
            </a:r>
            <a:r>
              <a:rPr lang="en-US" sz="1900" dirty="0"/>
              <a:t>ITI XDW to manage the workflow related to an </a:t>
            </a:r>
            <a:r>
              <a:rPr lang="en-US" sz="1900" dirty="0" err="1" smtClean="0"/>
              <a:t>eReferral</a:t>
            </a:r>
            <a:endParaRPr lang="en-US" sz="1900" dirty="0"/>
          </a:p>
          <a:p>
            <a:pPr marL="400050">
              <a:defRPr/>
            </a:pPr>
            <a:r>
              <a:rPr lang="en-US" sz="2200" dirty="0" smtClean="0"/>
              <a:t>Cross Enterprise Tumor Board Workflow Definition (XTB-WD</a:t>
            </a:r>
            <a:r>
              <a:rPr lang="en-US" dirty="0" smtClean="0"/>
              <a:t>)</a:t>
            </a:r>
          </a:p>
          <a:p>
            <a:pPr marL="800100" lvl="1">
              <a:defRPr/>
            </a:pPr>
            <a:r>
              <a:rPr lang="en-US" dirty="0" smtClean="0"/>
              <a:t>Builds on ITI XDW to manage the workflow related to managing the multidisciplinary tumor board review</a:t>
            </a:r>
          </a:p>
          <a:p>
            <a:pPr marL="400050">
              <a:defRPr/>
            </a:pPr>
            <a:r>
              <a:rPr lang="en-US" dirty="0" smtClean="0"/>
              <a:t>Early Hearing Detection and Intervention-Workflow Definition (EHDI-WD)</a:t>
            </a:r>
          </a:p>
          <a:p>
            <a:pPr marL="800100" lvl="1">
              <a:defRPr/>
            </a:pPr>
            <a:r>
              <a:rPr lang="en-US" dirty="0" smtClean="0">
                <a:solidFill>
                  <a:srgbClr val="000000"/>
                </a:solidFill>
              </a:rPr>
              <a:t>Builds on ITI XDW to manage collection and exchange of newborn hearing screening information</a:t>
            </a:r>
            <a:endParaRPr lang="en-US" dirty="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14</a:t>
            </a:fld>
            <a:endParaRPr lang="en-US"/>
          </a:p>
        </p:txBody>
      </p:sp>
      <p:sp>
        <p:nvSpPr>
          <p:cNvPr id="9" name="Content Placeholder 3"/>
          <p:cNvSpPr>
            <a:spLocks noGrp="1"/>
          </p:cNvSpPr>
          <p:nvPr>
            <p:ph sz="half" idx="2"/>
          </p:nvPr>
        </p:nvSpPr>
        <p:spPr>
          <a:xfrm>
            <a:off x="4644208" y="1805105"/>
            <a:ext cx="4114800" cy="4114153"/>
          </a:xfrm>
        </p:spPr>
        <p:txBody>
          <a:bodyPr>
            <a:normAutofit fontScale="92500" lnSpcReduction="20000"/>
          </a:bodyPr>
          <a:lstStyle/>
          <a:p>
            <a:pPr marL="400050">
              <a:defRPr/>
            </a:pPr>
            <a:r>
              <a:rPr lang="en-US" sz="2000" dirty="0"/>
              <a:t>Cross Enterprise </a:t>
            </a:r>
            <a:r>
              <a:rPr lang="en-US" sz="2000" dirty="0" err="1"/>
              <a:t>TeleHome</a:t>
            </a:r>
            <a:r>
              <a:rPr lang="en-US" sz="2000" dirty="0"/>
              <a:t> Monitoring (XTHM)</a:t>
            </a:r>
          </a:p>
          <a:p>
            <a:pPr lvl="1"/>
            <a:r>
              <a:rPr lang="en-US" sz="1900" dirty="0"/>
              <a:t>Builds </a:t>
            </a:r>
            <a:r>
              <a:rPr lang="en-US" sz="1900" dirty="0" smtClean="0"/>
              <a:t>on </a:t>
            </a:r>
            <a:r>
              <a:rPr lang="en-US" sz="1900" dirty="0"/>
              <a:t>ITI XDW to  manage the clinical process involving chronic patients followed by </a:t>
            </a:r>
            <a:r>
              <a:rPr lang="en-US" sz="1900" dirty="0" err="1" smtClean="0"/>
              <a:t>telemonitoring</a:t>
            </a:r>
            <a:r>
              <a:rPr lang="en-US" sz="1900" dirty="0" smtClean="0"/>
              <a:t> services</a:t>
            </a:r>
            <a:endParaRPr lang="en-US" sz="1900" dirty="0"/>
          </a:p>
          <a:p>
            <a:pPr marL="400050">
              <a:defRPr/>
            </a:pPr>
            <a:r>
              <a:rPr lang="en-US" dirty="0" smtClean="0"/>
              <a:t>Referral </a:t>
            </a:r>
            <a:r>
              <a:rPr lang="en-US" dirty="0"/>
              <a:t>and Order Linking (ROL)</a:t>
            </a:r>
          </a:p>
          <a:p>
            <a:pPr lvl="1"/>
            <a:r>
              <a:rPr lang="en-US" dirty="0">
                <a:solidFill>
                  <a:srgbClr val="000000"/>
                </a:solidFill>
              </a:rPr>
              <a:t>Makes use of new actors (order placer, order filler) to link referrals created in disparate systems</a:t>
            </a:r>
          </a:p>
          <a:p>
            <a:pPr lvl="1"/>
            <a:r>
              <a:rPr lang="en-US" dirty="0">
                <a:solidFill>
                  <a:srgbClr val="000000"/>
                </a:solidFill>
              </a:rPr>
              <a:t>Includes use cases across a variety of health care </a:t>
            </a:r>
            <a:r>
              <a:rPr lang="en-US" dirty="0" smtClean="0">
                <a:solidFill>
                  <a:srgbClr val="000000"/>
                </a:solidFill>
              </a:rPr>
              <a:t>settings</a:t>
            </a:r>
          </a:p>
          <a:p>
            <a:r>
              <a:rPr lang="en-US" dirty="0"/>
              <a:t>Perinatal Workflow (PW)</a:t>
            </a:r>
          </a:p>
          <a:p>
            <a:pPr lvl="1"/>
            <a:endParaRPr lang="en-US" dirty="0">
              <a:solidFill>
                <a:srgbClr val="000000"/>
              </a:solidFill>
            </a:endParaRPr>
          </a:p>
        </p:txBody>
      </p:sp>
      <p:sp>
        <p:nvSpPr>
          <p:cNvPr id="10"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Workflow</a:t>
            </a:r>
            <a:endParaRPr lang="en-US" sz="2700" b="1" i="1" dirty="0"/>
          </a:p>
        </p:txBody>
      </p:sp>
    </p:spTree>
    <p:extLst>
      <p:ext uri="{BB962C8B-B14F-4D97-AF65-F5344CB8AC3E}">
        <p14:creationId xmlns:p14="http://schemas.microsoft.com/office/powerpoint/2010/main" val="378961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smtClean="0"/>
              <a:t>Reconciliation of Clinical Content and Care Providers</a:t>
            </a:r>
            <a:br>
              <a:rPr lang="en-US" sz="2700" b="1" i="1" dirty="0" smtClean="0"/>
            </a:br>
            <a:r>
              <a:rPr lang="en-US" sz="2700" b="1" i="1" dirty="0" smtClean="0"/>
              <a:t>(RECON, on FHIR!)</a:t>
            </a:r>
            <a:endParaRPr lang="en-US" sz="2700" dirty="0"/>
          </a:p>
        </p:txBody>
      </p:sp>
      <p:sp>
        <p:nvSpPr>
          <p:cNvPr id="4" name="Content Placeholder 3"/>
          <p:cNvSpPr>
            <a:spLocks noGrp="1"/>
          </p:cNvSpPr>
          <p:nvPr>
            <p:ph sz="half" idx="2"/>
          </p:nvPr>
        </p:nvSpPr>
        <p:spPr>
          <a:xfrm>
            <a:off x="457200" y="1570182"/>
            <a:ext cx="4040188" cy="4555981"/>
          </a:xfrm>
        </p:spPr>
        <p:txBody>
          <a:bodyPr>
            <a:normAutofit fontScale="85000" lnSpcReduction="10000"/>
          </a:bodyPr>
          <a:lstStyle/>
          <a:p>
            <a:r>
              <a:rPr lang="en-US" dirty="0" smtClean="0"/>
              <a:t>Includes medications, problems, allergies, immunizations, results, observations, goals, care providers</a:t>
            </a:r>
          </a:p>
          <a:p>
            <a:r>
              <a:rPr lang="en-US" dirty="0" smtClean="0"/>
              <a:t>From multiple facilities, over multiple periods of time and different clinical events</a:t>
            </a:r>
          </a:p>
          <a:p>
            <a:r>
              <a:rPr lang="en-US" dirty="0" smtClean="0"/>
              <a:t>Increases patient safety by providing mechanism to reconcile information</a:t>
            </a:r>
          </a:p>
          <a:p>
            <a:r>
              <a:rPr lang="en-US" b="1" dirty="0" smtClean="0"/>
              <a:t>Added options for FHIR!</a:t>
            </a:r>
          </a:p>
          <a:p>
            <a:r>
              <a:rPr lang="en-US" dirty="0" smtClean="0"/>
              <a:t>Benefits</a:t>
            </a:r>
          </a:p>
          <a:p>
            <a:pPr lvl="1"/>
            <a:r>
              <a:rPr lang="en-US" dirty="0" smtClean="0"/>
              <a:t>Supports US MU program (i.e., most vendors already do it)</a:t>
            </a:r>
          </a:p>
          <a:p>
            <a:pPr lvl="1"/>
            <a:r>
              <a:rPr lang="en-US" dirty="0" smtClean="0"/>
              <a:t>Eliminates data re-entry</a:t>
            </a:r>
          </a:p>
          <a:p>
            <a:pPr lvl="1"/>
            <a:endParaRPr lang="en-US" dirty="0" smtClean="0"/>
          </a:p>
        </p:txBody>
      </p:sp>
      <p:pic>
        <p:nvPicPr>
          <p:cNvPr id="10" name="Content Placeholder 9" descr="RECON.png"/>
          <p:cNvPicPr>
            <a:picLocks noGrp="1" noChangeAspect="1"/>
          </p:cNvPicPr>
          <p:nvPr>
            <p:ph sz="quarter" idx="4"/>
          </p:nvPr>
        </p:nvPicPr>
        <p:blipFill>
          <a:blip r:embed="rId3">
            <a:extLst>
              <a:ext uri="{28A0092B-C50C-407E-A947-70E740481C1C}">
                <a14:useLocalDpi xmlns:a14="http://schemas.microsoft.com/office/drawing/2010/main" val="0"/>
              </a:ext>
            </a:extLst>
          </a:blip>
          <a:srcRect t="-57449" b="-57449"/>
          <a:stretch>
            <a:fillRect/>
          </a:stretch>
        </p:blipFill>
        <p:spPr>
          <a:xfrm>
            <a:off x="4635500" y="127000"/>
            <a:ext cx="4368800" cy="6126163"/>
          </a:xfrm>
        </p:spPr>
      </p:pic>
    </p:spTree>
    <p:extLst>
      <p:ext uri="{BB962C8B-B14F-4D97-AF65-F5344CB8AC3E}">
        <p14:creationId xmlns:p14="http://schemas.microsoft.com/office/powerpoint/2010/main" val="7670145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smtClean="0"/>
              <a:t>Guideline Appropriate Ordering (GAO)</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lnSpcReduction="10000"/>
          </a:bodyPr>
          <a:lstStyle/>
          <a:p>
            <a:r>
              <a:rPr lang="en-US" dirty="0" smtClean="0"/>
              <a:t>Provides appropriateness guidance to systems utilizing decision support interoperability</a:t>
            </a:r>
          </a:p>
          <a:p>
            <a:r>
              <a:rPr lang="en-US" dirty="0" smtClean="0"/>
              <a:t>Includes option for interactive user interface</a:t>
            </a:r>
          </a:p>
          <a:p>
            <a:r>
              <a:rPr lang="en-US" dirty="0" smtClean="0"/>
              <a:t>Cross-profile friendly</a:t>
            </a:r>
          </a:p>
          <a:p>
            <a:r>
              <a:rPr lang="en-US" dirty="0" smtClean="0"/>
              <a:t>Benefits</a:t>
            </a:r>
          </a:p>
          <a:p>
            <a:pPr lvl="1"/>
            <a:r>
              <a:rPr lang="en-US" dirty="0" smtClean="0"/>
              <a:t>Downstream usage to validate previously ordered items</a:t>
            </a:r>
          </a:p>
          <a:p>
            <a:pPr lvl="1"/>
            <a:r>
              <a:rPr lang="en-US" dirty="0"/>
              <a:t>Supports a 2017 US law which requires providers to use this type of functionality in order to receive Medicare reimbursements</a:t>
            </a:r>
          </a:p>
          <a:p>
            <a:pPr lvl="1"/>
            <a:endParaRPr lang="en-US" dirty="0" smtClean="0"/>
          </a:p>
          <a:p>
            <a:endParaRPr lang="en-US" dirty="0"/>
          </a:p>
        </p:txBody>
      </p:sp>
      <p:pic>
        <p:nvPicPr>
          <p:cNvPr id="3" name="Content Placeholder 2"/>
          <p:cNvPicPr>
            <a:picLocks noGrp="1" noChangeAspect="1"/>
          </p:cNvPicPr>
          <p:nvPr>
            <p:ph sz="quarter" idx="4"/>
          </p:nvPr>
        </p:nvPicPr>
        <p:blipFill>
          <a:blip r:embed="rId3"/>
          <a:srcRect t="-205824" b="-205824"/>
          <a:stretch>
            <a:fillRect/>
          </a:stretch>
        </p:blipFill>
        <p:spPr>
          <a:xfrm>
            <a:off x="4559301" y="215900"/>
            <a:ext cx="4406900" cy="7200899"/>
          </a:xfrm>
        </p:spPr>
      </p:pic>
    </p:spTree>
    <p:extLst>
      <p:ext uri="{BB962C8B-B14F-4D97-AF65-F5344CB8AC3E}">
        <p14:creationId xmlns:p14="http://schemas.microsoft.com/office/powerpoint/2010/main" val="627649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smtClean="0"/>
              <a:t>Remote Patient Monitoring (RPM)</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Standardizes measurements taken by Personal Healthcare devices in remote settings</a:t>
            </a:r>
          </a:p>
          <a:p>
            <a:r>
              <a:rPr lang="en-US" dirty="0" smtClean="0"/>
              <a:t>Supports options for PHCA and PCD content formats</a:t>
            </a:r>
          </a:p>
          <a:p>
            <a:r>
              <a:rPr lang="en-US" dirty="0" smtClean="0"/>
              <a:t>Supports actors/transactions from both PCC and PCD domains</a:t>
            </a:r>
          </a:p>
          <a:p>
            <a:r>
              <a:rPr lang="en-US" dirty="0" smtClean="0"/>
              <a:t>Benefits</a:t>
            </a:r>
          </a:p>
          <a:p>
            <a:pPr lvl="1"/>
            <a:r>
              <a:rPr lang="en-US" dirty="0" smtClean="0"/>
              <a:t>Reduced interference in patient’s daily life</a:t>
            </a:r>
          </a:p>
          <a:p>
            <a:pPr lvl="1"/>
            <a:r>
              <a:rPr lang="en-US" dirty="0" smtClean="0"/>
              <a:t>Reduced expense</a:t>
            </a:r>
            <a:endParaRPr lang="en-US" dirty="0"/>
          </a:p>
        </p:txBody>
      </p:sp>
      <p:pic>
        <p:nvPicPr>
          <p:cNvPr id="7" name="Content Placeholder 6"/>
          <p:cNvPicPr>
            <a:picLocks noGrp="1" noChangeAspect="1"/>
          </p:cNvPicPr>
          <p:nvPr>
            <p:ph sz="quarter" idx="4"/>
          </p:nvPr>
        </p:nvPicPr>
        <p:blipFill>
          <a:blip r:embed="rId3"/>
          <a:srcRect t="-54556" b="-54556"/>
          <a:stretch>
            <a:fillRect/>
          </a:stretch>
        </p:blipFill>
        <p:spPr>
          <a:xfrm>
            <a:off x="4645025" y="-525462"/>
            <a:ext cx="4498975" cy="8361362"/>
          </a:xfrm>
        </p:spPr>
      </p:pic>
    </p:spTree>
    <p:extLst>
      <p:ext uri="{BB962C8B-B14F-4D97-AF65-F5344CB8AC3E}">
        <p14:creationId xmlns:p14="http://schemas.microsoft.com/office/powerpoint/2010/main" val="35109417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smtClean="0"/>
              <a:t>Clinical Mapping (CMAP)</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lnSpcReduction="20000"/>
          </a:bodyPr>
          <a:lstStyle/>
          <a:p>
            <a:r>
              <a:rPr lang="en-US" dirty="0"/>
              <a:t>Manage nomenclature transformations mapping to and from clinical terminologies</a:t>
            </a:r>
          </a:p>
          <a:p>
            <a:r>
              <a:rPr lang="en-US" dirty="0" smtClean="0"/>
              <a:t>Data from a device is available in EHR</a:t>
            </a:r>
          </a:p>
          <a:p>
            <a:r>
              <a:rPr lang="en-US" dirty="0" smtClean="0"/>
              <a:t>Simplifies billing processes</a:t>
            </a:r>
          </a:p>
          <a:p>
            <a:r>
              <a:rPr lang="en-US" dirty="0"/>
              <a:t>Supports device codes (IEEE) and problems (SNOMED-CT</a:t>
            </a:r>
            <a:r>
              <a:rPr lang="en-US" dirty="0" smtClean="0"/>
              <a:t>/ICD10)</a:t>
            </a:r>
          </a:p>
          <a:p>
            <a:r>
              <a:rPr lang="en-US" dirty="0" smtClean="0"/>
              <a:t>Benefits</a:t>
            </a:r>
          </a:p>
          <a:p>
            <a:pPr lvl="1"/>
            <a:r>
              <a:rPr lang="en-US" dirty="0"/>
              <a:t>post-conversion data </a:t>
            </a:r>
            <a:r>
              <a:rPr lang="en-US" dirty="0" smtClean="0"/>
              <a:t>consistency which results in…</a:t>
            </a:r>
            <a:endParaRPr lang="en-US" dirty="0"/>
          </a:p>
          <a:p>
            <a:pPr lvl="1"/>
            <a:r>
              <a:rPr lang="en-US" dirty="0" smtClean="0"/>
              <a:t>Improved patient care and safety</a:t>
            </a:r>
          </a:p>
          <a:p>
            <a:pPr lvl="1"/>
            <a:r>
              <a:rPr lang="en-US" dirty="0" smtClean="0"/>
              <a:t>time savings</a:t>
            </a:r>
          </a:p>
          <a:p>
            <a:pPr lvl="1"/>
            <a:r>
              <a:rPr lang="en-US" dirty="0" smtClean="0"/>
              <a:t>data entry error reduction</a:t>
            </a:r>
          </a:p>
        </p:txBody>
      </p:sp>
      <p:pic>
        <p:nvPicPr>
          <p:cNvPr id="16" name="Content Placeholder 15"/>
          <p:cNvPicPr>
            <a:picLocks noGrp="1" noChangeAspect="1"/>
          </p:cNvPicPr>
          <p:nvPr>
            <p:ph sz="quarter" idx="4"/>
          </p:nvPr>
        </p:nvPicPr>
        <p:blipFill>
          <a:blip r:embed="rId3"/>
          <a:srcRect t="1239" b="1239"/>
          <a:stretch>
            <a:fillRect/>
          </a:stretch>
        </p:blipFill>
        <p:spPr>
          <a:xfrm>
            <a:off x="4748448" y="1739900"/>
            <a:ext cx="4065351" cy="3903663"/>
          </a:xfrm>
        </p:spPr>
      </p:pic>
    </p:spTree>
    <p:extLst>
      <p:ext uri="{BB962C8B-B14F-4D97-AF65-F5344CB8AC3E}">
        <p14:creationId xmlns:p14="http://schemas.microsoft.com/office/powerpoint/2010/main" val="34549955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smtClean="0"/>
              <a:t>Data Access Framework (DAF)</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US National Extension focused on specific ITI transactions and content modules to meet ONC S&amp;I Framework requirements</a:t>
            </a:r>
          </a:p>
          <a:p>
            <a:r>
              <a:rPr lang="en-US" dirty="0" smtClean="0"/>
              <a:t>Joint collaboration between ONC and IHE USA</a:t>
            </a:r>
          </a:p>
          <a:p>
            <a:r>
              <a:rPr lang="en-US" dirty="0" smtClean="0"/>
              <a:t>Focuses on care coordination</a:t>
            </a:r>
          </a:p>
          <a:p>
            <a:r>
              <a:rPr lang="en-US" dirty="0" smtClean="0"/>
              <a:t>Based on DAF white paper</a:t>
            </a:r>
          </a:p>
          <a:p>
            <a:r>
              <a:rPr lang="en-US" dirty="0" smtClean="0"/>
              <a:t>Supports </a:t>
            </a:r>
            <a:r>
              <a:rPr lang="en-US" dirty="0" err="1" smtClean="0"/>
              <a:t>RESTful</a:t>
            </a:r>
            <a:r>
              <a:rPr lang="en-US" dirty="0" smtClean="0"/>
              <a:t> approaches</a:t>
            </a:r>
          </a:p>
        </p:txBody>
      </p:sp>
      <p:pic>
        <p:nvPicPr>
          <p:cNvPr id="7" name="Content Placeholder 6"/>
          <p:cNvPicPr>
            <a:picLocks noGrp="1" noChangeAspect="1"/>
          </p:cNvPicPr>
          <p:nvPr>
            <p:ph sz="quarter" idx="4"/>
          </p:nvPr>
        </p:nvPicPr>
        <p:blipFill>
          <a:blip r:embed="rId3"/>
          <a:srcRect t="-132769" b="-132769"/>
          <a:stretch>
            <a:fillRect/>
          </a:stretch>
        </p:blipFill>
        <p:spPr>
          <a:xfrm>
            <a:off x="4622800" y="635000"/>
            <a:ext cx="4330701" cy="5491163"/>
          </a:xfrm>
        </p:spPr>
      </p:pic>
    </p:spTree>
    <p:extLst>
      <p:ext uri="{BB962C8B-B14F-4D97-AF65-F5344CB8AC3E}">
        <p14:creationId xmlns:p14="http://schemas.microsoft.com/office/powerpoint/2010/main" val="39646316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Today’s Presenters</a:t>
            </a:r>
            <a:endParaRPr lang="en-US" sz="4000" u="sng" dirty="0"/>
          </a:p>
        </p:txBody>
      </p:sp>
      <p:sp>
        <p:nvSpPr>
          <p:cNvPr id="6" name="TextBox 5"/>
          <p:cNvSpPr txBox="1"/>
          <p:nvPr/>
        </p:nvSpPr>
        <p:spPr>
          <a:xfrm>
            <a:off x="4704584" y="4999865"/>
            <a:ext cx="4509975" cy="892552"/>
          </a:xfrm>
          <a:prstGeom prst="rect">
            <a:avLst/>
          </a:prstGeom>
          <a:noFill/>
        </p:spPr>
        <p:txBody>
          <a:bodyPr wrap="square" rtlCol="0">
            <a:spAutoFit/>
          </a:bodyPr>
          <a:lstStyle/>
          <a:p>
            <a:r>
              <a:rPr lang="en-US" sz="2000" b="1" dirty="0" smtClean="0"/>
              <a:t>Laura Langford, PhD, RN</a:t>
            </a:r>
          </a:p>
          <a:p>
            <a:r>
              <a:rPr lang="en-US" sz="1600" i="1" dirty="0" smtClean="0"/>
              <a:t>Planning Committee Co-Chair, IHE PCC</a:t>
            </a:r>
          </a:p>
          <a:p>
            <a:r>
              <a:rPr lang="en-US" sz="1600" i="1" dirty="0" smtClean="0"/>
              <a:t>Nursing Informatics, Intermountain Healthcare</a:t>
            </a:r>
          </a:p>
        </p:txBody>
      </p:sp>
      <p:sp>
        <p:nvSpPr>
          <p:cNvPr id="7" name="TextBox 6"/>
          <p:cNvSpPr txBox="1"/>
          <p:nvPr/>
        </p:nvSpPr>
        <p:spPr>
          <a:xfrm>
            <a:off x="109334" y="4999865"/>
            <a:ext cx="4465820" cy="1138773"/>
          </a:xfrm>
          <a:prstGeom prst="rect">
            <a:avLst/>
          </a:prstGeom>
          <a:noFill/>
        </p:spPr>
        <p:txBody>
          <a:bodyPr wrap="square" rtlCol="0">
            <a:spAutoFit/>
          </a:bodyPr>
          <a:lstStyle/>
          <a:p>
            <a:r>
              <a:rPr lang="en-US" sz="2000" b="1" dirty="0" smtClean="0"/>
              <a:t>Tone Southerland</a:t>
            </a:r>
            <a:endParaRPr lang="en-US" sz="2000" i="1" dirty="0" smtClean="0"/>
          </a:p>
          <a:p>
            <a:r>
              <a:rPr lang="en-US" sz="1600" i="1" dirty="0" smtClean="0"/>
              <a:t>Planning Committee Co-Chair, IHE PCC</a:t>
            </a:r>
          </a:p>
          <a:p>
            <a:r>
              <a:rPr lang="en-US" sz="1600" i="1" dirty="0" smtClean="0"/>
              <a:t>Director of Implementation, Ready Computing, Inc.</a:t>
            </a:r>
            <a:endParaRPr lang="en-US" sz="1600" b="1" dirty="0" smtClean="0"/>
          </a:p>
          <a:p>
            <a:endParaRPr lang="en-US" sz="1600" i="1" dirty="0" smtClean="0"/>
          </a:p>
        </p:txBody>
      </p:sp>
      <p:pic>
        <p:nvPicPr>
          <p:cNvPr id="5" name="Picture 4" descr="ISC Summit cropp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75" y="1417638"/>
            <a:ext cx="2823014" cy="3513575"/>
          </a:xfrm>
          <a:prstGeom prst="rect">
            <a:avLst/>
          </a:prstGeom>
        </p:spPr>
      </p:pic>
      <p:pic>
        <p:nvPicPr>
          <p:cNvPr id="10" name="Picture 9" descr="LauraHeermannLangfor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400" y="1470561"/>
            <a:ext cx="2372416" cy="3559019"/>
          </a:xfrm>
          <a:prstGeom prst="rect">
            <a:avLst/>
          </a:prstGeom>
        </p:spPr>
      </p:pic>
    </p:spTree>
    <p:extLst>
      <p:ext uri="{BB962C8B-B14F-4D97-AF65-F5344CB8AC3E}">
        <p14:creationId xmlns:p14="http://schemas.microsoft.com/office/powerpoint/2010/main" val="13106132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PCC</a:t>
            </a:r>
            <a:br>
              <a:rPr lang="en-US" sz="4000" u="sng" dirty="0" smtClean="0"/>
            </a:br>
            <a:r>
              <a:rPr lang="en-US" sz="2700" b="1" i="1" dirty="0" smtClean="0"/>
              <a:t>IHE International Membership</a:t>
            </a:r>
            <a:endParaRPr lang="en-US" sz="2700" b="1" i="1" dirty="0"/>
          </a:p>
        </p:txBody>
      </p:sp>
      <p:sp>
        <p:nvSpPr>
          <p:cNvPr id="3" name="Content Placeholder 2"/>
          <p:cNvSpPr>
            <a:spLocks noGrp="1"/>
          </p:cNvSpPr>
          <p:nvPr>
            <p:ph idx="1"/>
          </p:nvPr>
        </p:nvSpPr>
        <p:spPr>
          <a:xfrm>
            <a:off x="381000" y="1676400"/>
            <a:ext cx="8610600" cy="4525963"/>
          </a:xfrm>
        </p:spPr>
        <p:txBody>
          <a:bodyPr>
            <a:normAutofit fontScale="85000" lnSpcReduction="20000"/>
          </a:bodyPr>
          <a:lstStyle/>
          <a:p>
            <a:pPr lvl="1">
              <a:buNone/>
            </a:pPr>
            <a:endParaRPr lang="en-US" sz="1300" dirty="0" smtClean="0"/>
          </a:p>
          <a:p>
            <a:r>
              <a:rPr lang="en-US" sz="3400" dirty="0" smtClean="0"/>
              <a:t>Apply for IHE International Organizational Membership</a:t>
            </a:r>
          </a:p>
          <a:p>
            <a:pPr lvl="1"/>
            <a:r>
              <a:rPr lang="en-US" sz="2600" dirty="0" smtClean="0"/>
              <a:t>Visit: </a:t>
            </a:r>
            <a:r>
              <a:rPr lang="en-US" sz="2600" dirty="0" smtClean="0">
                <a:hlinkClick r:id="rId3"/>
              </a:rPr>
              <a:t>www.ihe.net/join</a:t>
            </a:r>
            <a:endParaRPr lang="en-US" sz="2600" dirty="0" smtClean="0"/>
          </a:p>
          <a:p>
            <a:pPr lvl="1"/>
            <a:r>
              <a:rPr lang="en-US" sz="2600" dirty="0" smtClean="0">
                <a:hlinkClick r:id="rId4"/>
              </a:rPr>
              <a:t>Review IHE's 400+ Organizational Members</a:t>
            </a:r>
            <a:endParaRPr lang="en-US" sz="2600" dirty="0" smtClean="0"/>
          </a:p>
          <a:p>
            <a:pPr lvl="1">
              <a:buNone/>
            </a:pPr>
            <a:endParaRPr lang="en-US" sz="1400" dirty="0" smtClean="0"/>
          </a:p>
          <a:p>
            <a:pPr lvl="1">
              <a:buNone/>
            </a:pPr>
            <a:endParaRPr lang="en-US" sz="900" dirty="0" smtClean="0"/>
          </a:p>
          <a:p>
            <a:r>
              <a:rPr lang="en-US" sz="3400" dirty="0" smtClean="0"/>
              <a:t>Participate in IHE Domains &amp; Committees</a:t>
            </a:r>
          </a:p>
          <a:p>
            <a:pPr lvl="1"/>
            <a:r>
              <a:rPr lang="en-US" sz="2600" dirty="0"/>
              <a:t>IHE Organizational Members </a:t>
            </a:r>
            <a:r>
              <a:rPr lang="en-US" sz="2600" dirty="0" smtClean="0"/>
              <a:t>only</a:t>
            </a:r>
          </a:p>
          <a:p>
            <a:pPr lvl="1"/>
            <a:r>
              <a:rPr lang="en-US" sz="2600" dirty="0" smtClean="0"/>
              <a:t>13 Clinical and Operational Domains </a:t>
            </a:r>
          </a:p>
          <a:p>
            <a:pPr lvl="1"/>
            <a:r>
              <a:rPr lang="en-US" sz="2600" dirty="0" smtClean="0"/>
              <a:t>Each Domain has one planning and one technical committee</a:t>
            </a:r>
          </a:p>
          <a:p>
            <a:pPr lvl="1">
              <a:buNone/>
            </a:pPr>
            <a:endParaRPr lang="en-US" sz="900" dirty="0" smtClean="0"/>
          </a:p>
          <a:p>
            <a:r>
              <a:rPr lang="en-US" sz="3400" dirty="0" smtClean="0"/>
              <a:t>Non-members participate in comment periods and implement IHE Technical Frameworks</a:t>
            </a:r>
          </a:p>
          <a:p>
            <a:endParaRPr lang="en-US" sz="1000" dirty="0" smtClean="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20</a:t>
            </a:fld>
            <a:endParaRPr lang="en-US" dirty="0"/>
          </a:p>
        </p:txBody>
      </p:sp>
    </p:spTree>
    <p:extLst>
      <p:ext uri="{BB962C8B-B14F-4D97-AF65-F5344CB8AC3E}">
        <p14:creationId xmlns:p14="http://schemas.microsoft.com/office/powerpoint/2010/main" val="19330832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489463" y="1143000"/>
            <a:ext cx="4317329" cy="4572000"/>
          </a:xfrm>
          <a:noFill/>
          <a:ln>
            <a:solidFill>
              <a:schemeClr val="accent1"/>
            </a:solidFill>
          </a:ln>
        </p:spPr>
        <p:txBody>
          <a:bodyPr>
            <a:normAutofit/>
          </a:bodyPr>
          <a:lstStyle/>
          <a:p>
            <a:pPr>
              <a:buNone/>
            </a:pPr>
            <a:r>
              <a:rPr lang="en-US" b="1" dirty="0" smtClean="0"/>
              <a:t>Contact Information</a:t>
            </a:r>
          </a:p>
          <a:p>
            <a:r>
              <a:rPr lang="en-US" sz="2000" dirty="0" smtClean="0">
                <a:hlinkClick r:id="rId3"/>
              </a:rPr>
              <a:t>ihe@himss.org</a:t>
            </a:r>
            <a:endParaRPr lang="en-US" sz="2000" dirty="0" smtClean="0"/>
          </a:p>
          <a:p>
            <a:r>
              <a:rPr lang="en-US" sz="2000" dirty="0" smtClean="0"/>
              <a:t>Co-chair:  </a:t>
            </a:r>
            <a:r>
              <a:rPr lang="en-US" sz="2000" dirty="0" smtClean="0">
                <a:hlinkClick r:id="rId4"/>
              </a:rPr>
              <a:t>Laura Heermann Langford</a:t>
            </a:r>
            <a:endParaRPr lang="en-US" sz="2000" dirty="0" smtClean="0"/>
          </a:p>
          <a:p>
            <a:r>
              <a:rPr lang="en-US" sz="2000" dirty="0" smtClean="0"/>
              <a:t>Co-chair:  </a:t>
            </a:r>
            <a:r>
              <a:rPr lang="en-US" sz="2000" dirty="0" smtClean="0">
                <a:hlinkClick r:id="rId5"/>
              </a:rPr>
              <a:t>Tone Southerland</a:t>
            </a:r>
            <a:endParaRPr lang="en-US" sz="2000" dirty="0" smtClean="0"/>
          </a:p>
          <a:p>
            <a:r>
              <a:rPr lang="en-US" sz="2000" dirty="0" smtClean="0">
                <a:hlinkClick r:id="rId6"/>
              </a:rPr>
              <a:t>pccplan@googlegroups.com</a:t>
            </a:r>
            <a:endParaRPr lang="en-US" sz="2000" dirty="0" smtClean="0"/>
          </a:p>
          <a:p>
            <a:r>
              <a:rPr lang="en-US" sz="2000" dirty="0" err="1" smtClean="0"/>
              <a:t>IHE.net</a:t>
            </a:r>
            <a:r>
              <a:rPr lang="en-US" sz="2000" dirty="0" smtClean="0"/>
              <a:t> page:</a:t>
            </a:r>
          </a:p>
          <a:p>
            <a:pPr lvl="1"/>
            <a:r>
              <a:rPr lang="en-US" sz="1600" dirty="0" smtClean="0">
                <a:hlinkClick r:id="rId7"/>
              </a:rPr>
              <a:t>http</a:t>
            </a:r>
            <a:r>
              <a:rPr lang="en-US" sz="1600" dirty="0">
                <a:hlinkClick r:id="rId7"/>
              </a:rPr>
              <a:t>://www.ihe.net/Patient_Care_Coordination</a:t>
            </a:r>
            <a:r>
              <a:rPr lang="en-US" sz="1600" dirty="0" smtClean="0">
                <a:hlinkClick r:id="rId7"/>
              </a:rPr>
              <a:t>/</a:t>
            </a:r>
            <a:endParaRPr lang="en-US" sz="1600" dirty="0" smtClean="0"/>
          </a:p>
          <a:p>
            <a:r>
              <a:rPr lang="en-US" sz="2000" dirty="0" smtClean="0"/>
              <a:t>Wiki page:</a:t>
            </a:r>
          </a:p>
          <a:p>
            <a:pPr lvl="1"/>
            <a:r>
              <a:rPr lang="en-US" sz="1600" dirty="0" smtClean="0">
                <a:hlinkClick r:id="rId8"/>
              </a:rPr>
              <a:t>http://bit.ly/IHEPCCPlan</a:t>
            </a:r>
            <a:endParaRPr lang="en-US" sz="1600" dirty="0" smtClean="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sz="4000" u="sng" dirty="0" smtClean="0"/>
              <a:t>How to Participate in PCC</a:t>
            </a:r>
            <a:br>
              <a:rPr lang="en-US" sz="4000" u="sng" dirty="0" smtClean="0"/>
            </a:br>
            <a:r>
              <a:rPr lang="en-US" sz="2700" b="1" i="1" dirty="0" smtClean="0"/>
              <a:t>PCC Planning Responsibilities </a:t>
            </a:r>
            <a:endParaRPr lang="en-US" sz="2700" b="1" i="1" dirty="0"/>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21</a:t>
            </a:fld>
            <a:endParaRPr lang="en-US" dirty="0"/>
          </a:p>
        </p:txBody>
      </p:sp>
      <p:sp>
        <p:nvSpPr>
          <p:cNvPr id="9" name="Content Placeholder 3"/>
          <p:cNvSpPr txBox="1">
            <a:spLocks/>
          </p:cNvSpPr>
          <p:nvPr/>
        </p:nvSpPr>
        <p:spPr>
          <a:xfrm>
            <a:off x="225432" y="1143000"/>
            <a:ext cx="4114800"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Planning Committee</a:t>
            </a:r>
          </a:p>
          <a:p>
            <a:pPr marL="342900" indent="-342900" defTabSz="914400">
              <a:spcBef>
                <a:spcPct val="20000"/>
              </a:spcBef>
              <a:buFont typeface="Arial" pitchFamily="34" charset="0"/>
              <a:buChar char="•"/>
              <a:defRPr/>
            </a:pPr>
            <a:r>
              <a:rPr lang="en-US" sz="2400" dirty="0"/>
              <a:t>Develops domain </a:t>
            </a:r>
            <a:r>
              <a:rPr lang="en-US" sz="2400" dirty="0" smtClean="0"/>
              <a:t>strategy </a:t>
            </a:r>
            <a:r>
              <a:rPr lang="en-US" sz="2400" dirty="0"/>
              <a:t>and </a:t>
            </a:r>
            <a:r>
              <a:rPr lang="en-US" sz="2400" dirty="0" smtClean="0"/>
              <a:t>roadmap</a:t>
            </a:r>
            <a:endParaRPr lang="en-US" sz="24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Education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Reviews</a:t>
            </a:r>
            <a:r>
              <a:rPr kumimoji="0" lang="en-US" sz="2400" b="0" i="0" u="none" strike="noStrike" kern="1200" cap="none" spc="0" normalizeH="0" noProof="0" dirty="0" smtClean="0">
                <a:ln>
                  <a:noFill/>
                </a:ln>
                <a:solidFill>
                  <a:schemeClr val="tx1"/>
                </a:solidFill>
                <a:effectLst/>
                <a:uLnTx/>
                <a:uFillTx/>
                <a:latin typeface="+mn-lt"/>
                <a:ea typeface="+mn-ea"/>
                <a:cs typeface="+mn-cs"/>
              </a:rPr>
              <a:t> </a:t>
            </a:r>
            <a:r>
              <a:rPr lang="en-US" sz="2400" dirty="0" smtClean="0"/>
              <a:t>and recommends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IHE </a:t>
            </a:r>
            <a:r>
              <a:rPr lang="en-US" sz="2400" dirty="0"/>
              <a:t>p</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rofile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lang="en-US" sz="2400" dirty="0"/>
              <a:t>p</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roposals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Identifies committee priorities and problems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3" descr="C:\Documents and Settings\croth\Local Settings\Temporary Internet Files\Content.IE5\33UAPVW9\MC900347445[1].wmf"/>
          <p:cNvPicPr>
            <a:picLocks noChangeAspect="1" noChangeArrowheads="1"/>
          </p:cNvPicPr>
          <p:nvPr/>
        </p:nvPicPr>
        <p:blipFill>
          <a:blip r:embed="rId9" cstate="print"/>
          <a:srcRect/>
          <a:stretch>
            <a:fillRect/>
          </a:stretch>
        </p:blipFill>
        <p:spPr bwMode="auto">
          <a:xfrm>
            <a:off x="3810000" y="5410200"/>
            <a:ext cx="1096027" cy="1368497"/>
          </a:xfrm>
          <a:prstGeom prst="rect">
            <a:avLst/>
          </a:prstGeom>
          <a:noFill/>
          <a:ln w="9525">
            <a:noFill/>
            <a:miter lim="800000"/>
            <a:headEnd/>
            <a:tailEnd/>
          </a:ln>
        </p:spPr>
      </p:pic>
    </p:spTree>
    <p:extLst>
      <p:ext uri="{BB962C8B-B14F-4D97-AF65-F5344CB8AC3E}">
        <p14:creationId xmlns:p14="http://schemas.microsoft.com/office/powerpoint/2010/main" val="4213070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8200" y="1143000"/>
            <a:ext cx="4191000" cy="4572000"/>
          </a:xfrm>
          <a:noFill/>
          <a:ln>
            <a:solidFill>
              <a:schemeClr val="accent1"/>
            </a:solidFill>
          </a:ln>
        </p:spPr>
        <p:txBody>
          <a:bodyPr>
            <a:normAutofit/>
          </a:bodyPr>
          <a:lstStyle/>
          <a:p>
            <a:pPr>
              <a:buNone/>
            </a:pPr>
            <a:r>
              <a:rPr lang="en-US" b="1" dirty="0" smtClean="0"/>
              <a:t>Contact Information</a:t>
            </a:r>
          </a:p>
          <a:p>
            <a:r>
              <a:rPr lang="en-US" sz="2000" dirty="0">
                <a:hlinkClick r:id="rId3"/>
              </a:rPr>
              <a:t>ihe@himss.org</a:t>
            </a:r>
            <a:endParaRPr lang="en-US" sz="2000" dirty="0"/>
          </a:p>
          <a:p>
            <a:r>
              <a:rPr lang="en-US" sz="2000" dirty="0"/>
              <a:t>Co-chair:  </a:t>
            </a:r>
            <a:r>
              <a:rPr lang="en-US" sz="2000" dirty="0" smtClean="0">
                <a:hlinkClick r:id="rId4" action="ppaction://hlinkfile"/>
              </a:rPr>
              <a:t>Emma Jones</a:t>
            </a:r>
            <a:endParaRPr lang="en-US" sz="2000" dirty="0"/>
          </a:p>
          <a:p>
            <a:r>
              <a:rPr lang="en-US" sz="2000" dirty="0"/>
              <a:t>Co-chair:  </a:t>
            </a:r>
            <a:r>
              <a:rPr lang="en-US" sz="2000" dirty="0" smtClean="0">
                <a:hlinkClick r:id="rId5"/>
              </a:rPr>
              <a:t>Denise Downing</a:t>
            </a:r>
            <a:endParaRPr lang="en-US" sz="2000" dirty="0"/>
          </a:p>
          <a:p>
            <a:r>
              <a:rPr lang="en-US" sz="2000" dirty="0" smtClean="0">
                <a:hlinkClick r:id="rId6"/>
              </a:rPr>
              <a:t>pcctech@</a:t>
            </a:r>
            <a:r>
              <a:rPr lang="en-US" sz="2000" dirty="0">
                <a:hlinkClick r:id="rId6"/>
              </a:rPr>
              <a:t>googlegroups.com</a:t>
            </a:r>
            <a:endParaRPr lang="en-US" sz="2000" dirty="0"/>
          </a:p>
          <a:p>
            <a:r>
              <a:rPr lang="en-US" sz="2000" dirty="0" err="1"/>
              <a:t>IHE.net</a:t>
            </a:r>
            <a:r>
              <a:rPr lang="en-US" sz="2000" dirty="0"/>
              <a:t> </a:t>
            </a:r>
            <a:r>
              <a:rPr lang="en-US" sz="2000" dirty="0" smtClean="0"/>
              <a:t>page:</a:t>
            </a:r>
          </a:p>
          <a:p>
            <a:pPr lvl="1"/>
            <a:r>
              <a:rPr lang="en-US" sz="1600" dirty="0" smtClean="0">
                <a:hlinkClick r:id="rId7"/>
              </a:rPr>
              <a:t>http</a:t>
            </a:r>
            <a:r>
              <a:rPr lang="en-US" sz="1600" dirty="0">
                <a:hlinkClick r:id="rId7"/>
              </a:rPr>
              <a:t>://ihe.net/Patient_Care_Coordination</a:t>
            </a:r>
            <a:r>
              <a:rPr lang="en-US" sz="1600" dirty="0" smtClean="0">
                <a:hlinkClick r:id="rId7"/>
              </a:rPr>
              <a:t>/</a:t>
            </a:r>
            <a:endParaRPr lang="en-US" sz="1600" dirty="0"/>
          </a:p>
          <a:p>
            <a:r>
              <a:rPr lang="en-US" sz="2000" dirty="0"/>
              <a:t>Wiki </a:t>
            </a:r>
            <a:r>
              <a:rPr lang="en-US" sz="2000" dirty="0" smtClean="0"/>
              <a:t>page:</a:t>
            </a:r>
          </a:p>
          <a:p>
            <a:pPr lvl="1"/>
            <a:r>
              <a:rPr lang="en-US" sz="1600" dirty="0" smtClean="0">
                <a:hlinkClick r:id="rId8"/>
              </a:rPr>
              <a:t>http://bit.ly/IHEPCCTech</a:t>
            </a:r>
            <a:endParaRPr lang="en-US" sz="1600" dirty="0"/>
          </a:p>
          <a:p>
            <a:endParaRPr lang="en-US" dirty="0" smtClean="0"/>
          </a:p>
        </p:txBody>
      </p:sp>
      <p:sp>
        <p:nvSpPr>
          <p:cNvPr id="2" name="Title 1"/>
          <p:cNvSpPr>
            <a:spLocks noGrp="1"/>
          </p:cNvSpPr>
          <p:nvPr>
            <p:ph type="title"/>
          </p:nvPr>
        </p:nvSpPr>
        <p:spPr>
          <a:xfrm>
            <a:off x="381000" y="0"/>
            <a:ext cx="8229600" cy="1143000"/>
          </a:xfrm>
        </p:spPr>
        <p:txBody>
          <a:bodyPr>
            <a:normAutofit fontScale="90000"/>
          </a:bodyPr>
          <a:lstStyle/>
          <a:p>
            <a:r>
              <a:rPr lang="en-US" u="sng" dirty="0" smtClean="0"/>
              <a:t>How to Participate in PCC</a:t>
            </a:r>
            <a:r>
              <a:rPr lang="en-US" sz="4000" u="sng" dirty="0" smtClean="0"/>
              <a:t/>
            </a:r>
            <a:br>
              <a:rPr lang="en-US" sz="4000" u="sng" dirty="0" smtClean="0"/>
            </a:br>
            <a:r>
              <a:rPr lang="en-US" sz="3000" b="1" i="1" dirty="0" smtClean="0"/>
              <a:t>PCC Technical Responsibilities</a:t>
            </a:r>
            <a:r>
              <a:rPr lang="en-US" sz="4000" dirty="0" smtClean="0"/>
              <a:t> </a:t>
            </a:r>
            <a:endParaRPr lang="en-US" sz="4000" dirty="0"/>
          </a:p>
        </p:txBody>
      </p:sp>
      <p:sp>
        <p:nvSpPr>
          <p:cNvPr id="7" name="Date Placeholder 6"/>
          <p:cNvSpPr>
            <a:spLocks noGrp="1"/>
          </p:cNvSpPr>
          <p:nvPr>
            <p:ph type="dt" sz="half" idx="10"/>
          </p:nvPr>
        </p:nvSpPr>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22</a:t>
            </a:fld>
            <a:endParaRPr lang="en-US"/>
          </a:p>
        </p:txBody>
      </p:sp>
      <p:sp>
        <p:nvSpPr>
          <p:cNvPr id="9" name="Content Placeholder 3"/>
          <p:cNvSpPr txBox="1">
            <a:spLocks/>
          </p:cNvSpPr>
          <p:nvPr/>
        </p:nvSpPr>
        <p:spPr>
          <a:xfrm>
            <a:off x="204831" y="1143000"/>
            <a:ext cx="4244917" cy="4572000"/>
          </a:xfrm>
          <a:prstGeom prst="rect">
            <a:avLst/>
          </a:prstGeom>
          <a:ln>
            <a:solidFill>
              <a:schemeClr val="accent1"/>
            </a:solidFill>
          </a:ln>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Technical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Development</a:t>
            </a:r>
            <a:r>
              <a:rPr kumimoji="0" lang="en-US" sz="2400" b="0" i="0" u="none" strike="noStrike" kern="1200" cap="none" spc="0" normalizeH="0" noProof="0" dirty="0" smtClean="0">
                <a:ln>
                  <a:noFill/>
                </a:ln>
                <a:solidFill>
                  <a:schemeClr val="tx1"/>
                </a:solidFill>
                <a:effectLst/>
                <a:uLnTx/>
                <a:uFillTx/>
                <a:latin typeface="+mn-lt"/>
                <a:ea typeface="+mn-ea"/>
                <a:cs typeface="+mn-cs"/>
              </a:rPr>
              <a:t> of IHE Profiles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Maintenance of IHE Technical</a:t>
            </a:r>
            <a:r>
              <a:rPr kumimoji="0" lang="en-US" sz="2400" b="0" i="0" u="none" strike="noStrike" kern="1200" cap="none" spc="0" normalizeH="0" noProof="0" dirty="0" smtClean="0">
                <a:ln>
                  <a:noFill/>
                </a:ln>
                <a:solidFill>
                  <a:schemeClr val="tx1"/>
                </a:solidFill>
                <a:effectLst/>
                <a:uLnTx/>
                <a:uFillTx/>
                <a:latin typeface="+mn-lt"/>
                <a:ea typeface="+mn-ea"/>
                <a:cs typeface="+mn-cs"/>
              </a:rPr>
              <a:t> Frameworks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Projects:</a:t>
            </a:r>
          </a:p>
          <a:p>
            <a:pPr marL="800100" lvl="1" indent="-342900">
              <a:spcBef>
                <a:spcPct val="20000"/>
              </a:spcBef>
              <a:buFont typeface="Arial" pitchFamily="34" charset="0"/>
              <a:buChar char="•"/>
              <a:defRPr/>
            </a:pPr>
            <a:r>
              <a:rPr lang="en-US" sz="2100" dirty="0" smtClean="0"/>
              <a:t>RECON (on FHIR!)</a:t>
            </a:r>
          </a:p>
          <a:p>
            <a:pPr marL="800100" lvl="1" indent="-342900">
              <a:spcBef>
                <a:spcPct val="20000"/>
              </a:spcBef>
              <a:buFont typeface="Arial" pitchFamily="34" charset="0"/>
              <a:buChar char="•"/>
              <a:defRPr/>
            </a:pPr>
            <a:r>
              <a:rPr lang="en-US" sz="2100" dirty="0" smtClean="0"/>
              <a:t>Guideline Appropriate Ordering (GAO)</a:t>
            </a:r>
          </a:p>
          <a:p>
            <a:pPr marL="800100" lvl="1" indent="-342900">
              <a:spcBef>
                <a:spcPct val="20000"/>
              </a:spcBef>
              <a:buFont typeface="Arial" pitchFamily="34" charset="0"/>
              <a:buChar char="•"/>
              <a:defRPr/>
            </a:pPr>
            <a:r>
              <a:rPr lang="en-US" sz="2100" dirty="0" smtClean="0"/>
              <a:t>Remote Patient Monitoring (RPM)</a:t>
            </a:r>
          </a:p>
          <a:p>
            <a:pPr marL="800100" lvl="1" indent="-342900">
              <a:spcBef>
                <a:spcPct val="20000"/>
              </a:spcBef>
              <a:buFont typeface="Arial" pitchFamily="34" charset="0"/>
              <a:buChar char="•"/>
              <a:defRPr/>
            </a:pPr>
            <a:r>
              <a:rPr lang="en-US" sz="2100" dirty="0" smtClean="0"/>
              <a:t>Data Access Framework (DAF)</a:t>
            </a:r>
            <a:endParaRPr lang="en-US" sz="2100" dirty="0" smtClean="0"/>
          </a:p>
          <a:p>
            <a:pPr marL="800100" lvl="1" indent="-342900">
              <a:spcBef>
                <a:spcPct val="20000"/>
              </a:spcBef>
              <a:buFont typeface="Arial" pitchFamily="34" charset="0"/>
              <a:buChar char="•"/>
              <a:defRPr/>
            </a:pPr>
            <a:r>
              <a:rPr lang="en-US" sz="2100" dirty="0" smtClean="0"/>
              <a:t>Incoming profile </a:t>
            </a:r>
            <a:r>
              <a:rPr lang="en-US" sz="2100" dirty="0" smtClean="0"/>
              <a:t>development for 2015-2016</a:t>
            </a:r>
            <a:endParaRPr lang="en-US" sz="21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4" descr="C:\Documents and Settings\croth\Local Settings\Temporary Internet Files\Content.IE5\11QDJ6AS\MC900280738[1].wmf"/>
          <p:cNvPicPr>
            <a:picLocks noChangeAspect="1" noChangeArrowheads="1"/>
          </p:cNvPicPr>
          <p:nvPr/>
        </p:nvPicPr>
        <p:blipFill>
          <a:blip r:embed="rId9" cstate="print"/>
          <a:srcRect/>
          <a:stretch>
            <a:fillRect/>
          </a:stretch>
        </p:blipFill>
        <p:spPr bwMode="auto">
          <a:xfrm>
            <a:off x="3733800" y="5473700"/>
            <a:ext cx="1508125" cy="1447800"/>
          </a:xfrm>
          <a:prstGeom prst="rect">
            <a:avLst/>
          </a:prstGeom>
          <a:noFill/>
          <a:ln w="9525">
            <a:noFill/>
            <a:miter lim="800000"/>
            <a:headEnd/>
            <a:tailEnd/>
          </a:ln>
        </p:spPr>
      </p:pic>
    </p:spTree>
    <p:extLst>
      <p:ext uri="{BB962C8B-B14F-4D97-AF65-F5344CB8AC3E}">
        <p14:creationId xmlns:p14="http://schemas.microsoft.com/office/powerpoint/2010/main" val="3772165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PCC</a:t>
            </a:r>
            <a:br>
              <a:rPr lang="en-US" sz="4000" u="sng" dirty="0" smtClean="0"/>
            </a:br>
            <a:r>
              <a:rPr lang="en-US" sz="2400" b="1" i="1" dirty="0" smtClean="0"/>
              <a:t>IHE’s </a:t>
            </a:r>
            <a:r>
              <a:rPr lang="en-US" sz="2400" b="1" i="1" dirty="0"/>
              <a:t>Profile </a:t>
            </a:r>
            <a:r>
              <a:rPr lang="en-US" sz="2400" b="1" i="1" dirty="0" smtClean="0"/>
              <a:t>Cycle</a:t>
            </a:r>
            <a:endParaRPr lang="en-US" sz="2400" u="sng" dirty="0"/>
          </a:p>
        </p:txBody>
      </p:sp>
      <p:sp>
        <p:nvSpPr>
          <p:cNvPr id="3" name="Content Placeholder 2"/>
          <p:cNvSpPr>
            <a:spLocks noGrp="1"/>
          </p:cNvSpPr>
          <p:nvPr>
            <p:ph idx="1"/>
          </p:nvPr>
        </p:nvSpPr>
        <p:spPr>
          <a:xfrm>
            <a:off x="457200" y="1828800"/>
            <a:ext cx="8229600" cy="4525963"/>
          </a:xfrm>
        </p:spPr>
        <p:txBody>
          <a:bodyPr>
            <a:normAutofit/>
          </a:bodyPr>
          <a:lstStyle/>
          <a:p>
            <a:r>
              <a:rPr lang="en-US" dirty="0" smtClean="0"/>
              <a:t>Committee work follows the IHE Profile Cycle</a:t>
            </a:r>
          </a:p>
          <a:p>
            <a:pPr lvl="1"/>
            <a:r>
              <a:rPr lang="en-US" dirty="0" smtClean="0"/>
              <a:t>Annual eighteen (18) month cycle</a:t>
            </a:r>
          </a:p>
          <a:p>
            <a:pPr lvl="1"/>
            <a:r>
              <a:rPr lang="en-US" dirty="0" smtClean="0"/>
              <a:t>Each IHE domain has independent schedule</a:t>
            </a:r>
          </a:p>
          <a:p>
            <a:pPr lvl="1"/>
            <a:r>
              <a:rPr lang="en-US" dirty="0" smtClean="0"/>
              <a:t>Opportunities for IHE members and non-members to participate in cycle </a:t>
            </a:r>
          </a:p>
          <a:p>
            <a:pPr lvl="1">
              <a:buNone/>
            </a:pPr>
            <a:endParaRPr lang="en-US" sz="900" dirty="0" smtClean="0"/>
          </a:p>
          <a:p>
            <a:r>
              <a:rPr lang="en-US" dirty="0" smtClean="0"/>
              <a:t>Detailed overview of IHE Cycle (next slide)</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23</a:t>
            </a:fld>
            <a:endParaRPr lang="en-US" dirty="0"/>
          </a:p>
        </p:txBody>
      </p:sp>
    </p:spTree>
    <p:extLst>
      <p:ext uri="{BB962C8B-B14F-4D97-AF65-F5344CB8AC3E}">
        <p14:creationId xmlns:p14="http://schemas.microsoft.com/office/powerpoint/2010/main" val="18155237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p:nvPr>
            <p:custDataLst>
              <p:tags r:id="rId2"/>
            </p:custDataLst>
          </p:nvPr>
        </p:nvGrpSpPr>
        <p:grpSpPr>
          <a:xfrm>
            <a:off x="5715000" y="4191001"/>
            <a:ext cx="3352800" cy="2031325"/>
            <a:chOff x="5715000" y="4191001"/>
            <a:chExt cx="3352800" cy="2031325"/>
          </a:xfrm>
        </p:grpSpPr>
        <p:sp>
          <p:nvSpPr>
            <p:cNvPr id="56" name="TextBox 55"/>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4" name="Picture 35" descr="Nurse with pda"/>
            <p:cNvPicPr>
              <a:picLocks noChangeAspect="1" noChangeArrowheads="1"/>
            </p:cNvPicPr>
            <p:nvPr/>
          </p:nvPicPr>
          <p:blipFill>
            <a:blip r:embed="rId12"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sp>
        <p:nvSpPr>
          <p:cNvPr id="7" name="Date Placeholder 6"/>
          <p:cNvSpPr>
            <a:spLocks noGrp="1"/>
          </p:cNvSpPr>
          <p:nvPr>
            <p:ph type="dt" sz="half" idx="10"/>
            <p:custDataLst>
              <p:tags r:id="rId3"/>
            </p:custDataLst>
          </p:nvPr>
        </p:nvSpPr>
        <p:spPr>
          <a:xfrm>
            <a:off x="457200" y="6569075"/>
            <a:ext cx="2133600" cy="365125"/>
          </a:xfrm>
        </p:spPr>
        <p:txBody>
          <a:bodyPr/>
          <a:lstStyle/>
          <a:p>
            <a:fld id="{8A638191-4FBC-4953-A514-51DCB13F7E72}" type="datetime1">
              <a:rPr lang="en-US" smtClean="0"/>
              <a:pPr/>
              <a:t>6/11/15</a:t>
            </a:fld>
            <a:endParaRPr lang="en-US"/>
          </a:p>
        </p:txBody>
      </p:sp>
      <p:sp>
        <p:nvSpPr>
          <p:cNvPr id="8" name="Slide Number Placeholder 7"/>
          <p:cNvSpPr>
            <a:spLocks noGrp="1"/>
          </p:cNvSpPr>
          <p:nvPr>
            <p:ph type="sldNum" sz="quarter" idx="4294967295"/>
            <p:custDataLst>
              <p:tags r:id="rId4"/>
            </p:custDataLst>
          </p:nvPr>
        </p:nvSpPr>
        <p:spPr>
          <a:xfrm>
            <a:off x="2833253" y="6569075"/>
            <a:ext cx="2133600" cy="365125"/>
          </a:xfrm>
          <a:prstGeom prst="rect">
            <a:avLst/>
          </a:prstGeom>
        </p:spPr>
        <p:txBody>
          <a:bodyPr/>
          <a:lstStyle/>
          <a:p>
            <a:fld id="{73ABFF67-E2F6-4B93-90E1-2E1D855C363D}" type="slidenum">
              <a:rPr lang="en-US" smtClean="0">
                <a:solidFill>
                  <a:schemeClr val="tx1"/>
                </a:solidFill>
              </a:rPr>
              <a:pPr/>
              <a:t>24</a:t>
            </a:fld>
            <a:endParaRPr lang="en-US" dirty="0">
              <a:solidFill>
                <a:schemeClr val="tx1"/>
              </a:solidFill>
            </a:endParaRPr>
          </a:p>
        </p:txBody>
      </p:sp>
      <p:grpSp>
        <p:nvGrpSpPr>
          <p:cNvPr id="3" name="Group 46"/>
          <p:cNvGrpSpPr/>
          <p:nvPr>
            <p:custDataLst>
              <p:tags r:id="rId5"/>
            </p:custDataLst>
          </p:nvPr>
        </p:nvGrpSpPr>
        <p:grpSpPr>
          <a:xfrm>
            <a:off x="4572000" y="2514601"/>
            <a:ext cx="4585855" cy="1711036"/>
            <a:chOff x="4572000" y="2514601"/>
            <a:chExt cx="4585855" cy="1711036"/>
          </a:xfrm>
        </p:grpSpPr>
        <p:sp>
          <p:nvSpPr>
            <p:cNvPr id="50" name="TextBox 49"/>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4" name="Group 42"/>
            <p:cNvGrpSpPr/>
            <p:nvPr/>
          </p:nvGrpSpPr>
          <p:grpSpPr>
            <a:xfrm>
              <a:off x="4648200" y="2514601"/>
              <a:ext cx="4509655" cy="1711036"/>
              <a:chOff x="4782202" y="2403764"/>
              <a:chExt cx="4361798" cy="1711036"/>
            </a:xfrm>
          </p:grpSpPr>
          <p:pic>
            <p:nvPicPr>
              <p:cNvPr id="33" name="Picture 32" descr="DSC_0122.jpg"/>
              <p:cNvPicPr>
                <a:picLocks noChangeAspect="1"/>
              </p:cNvPicPr>
              <p:nvPr/>
            </p:nvPicPr>
            <p:blipFill>
              <a:blip r:embed="rId13"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35"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34" name="Picture 58" descr="IHE_ISC_logo_work.jpg"/>
              <p:cNvPicPr>
                <a:picLocks noChangeAspect="1"/>
              </p:cNvPicPr>
              <p:nvPr/>
            </p:nvPicPr>
            <p:blipFill>
              <a:blip r:embed="rId14"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5" name="Group 43"/>
          <p:cNvGrpSpPr/>
          <p:nvPr>
            <p:custDataLst>
              <p:tags r:id="rId6"/>
            </p:custDataLst>
          </p:nvPr>
        </p:nvGrpSpPr>
        <p:grpSpPr>
          <a:xfrm>
            <a:off x="2667000" y="4343400"/>
            <a:ext cx="3200400" cy="1631216"/>
            <a:chOff x="2667000" y="4343400"/>
            <a:chExt cx="3200400" cy="1631216"/>
          </a:xfrm>
        </p:grpSpPr>
        <p:sp>
          <p:nvSpPr>
            <p:cNvPr id="52"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1" name="TextBox 60"/>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 name="Group 68"/>
          <p:cNvGrpSpPr/>
          <p:nvPr>
            <p:custDataLst>
              <p:tags r:id="rId7"/>
            </p:custDataLst>
          </p:nvPr>
        </p:nvGrpSpPr>
        <p:grpSpPr>
          <a:xfrm>
            <a:off x="76200" y="3886200"/>
            <a:ext cx="2438400" cy="2510595"/>
            <a:chOff x="76200" y="3886200"/>
            <a:chExt cx="2438400" cy="2510595"/>
          </a:xfrm>
        </p:grpSpPr>
        <p:sp>
          <p:nvSpPr>
            <p:cNvPr id="10"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11"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2"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13"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4" name="TextBox 13"/>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67" name="Rectangle 66"/>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9" name="Group 47"/>
          <p:cNvGrpSpPr/>
          <p:nvPr>
            <p:custDataLst>
              <p:tags r:id="rId8"/>
            </p:custDataLst>
          </p:nvPr>
        </p:nvGrpSpPr>
        <p:grpSpPr>
          <a:xfrm>
            <a:off x="4848225" y="0"/>
            <a:ext cx="4524375" cy="2946400"/>
            <a:chOff x="4848225" y="0"/>
            <a:chExt cx="4524375" cy="2946400"/>
          </a:xfrm>
        </p:grpSpPr>
        <p:grpSp>
          <p:nvGrpSpPr>
            <p:cNvPr id="15" name="Group 70"/>
            <p:cNvGrpSpPr/>
            <p:nvPr/>
          </p:nvGrpSpPr>
          <p:grpSpPr>
            <a:xfrm>
              <a:off x="4848225" y="0"/>
              <a:ext cx="4295775" cy="2946400"/>
              <a:chOff x="4695825" y="-50800"/>
              <a:chExt cx="4295775" cy="2946400"/>
            </a:xfrm>
          </p:grpSpPr>
          <p:sp>
            <p:nvSpPr>
              <p:cNvPr id="72" name="Rectangle 71"/>
              <p:cNvSpPr/>
              <p:nvPr/>
            </p:nvSpPr>
            <p:spPr>
              <a:xfrm>
                <a:off x="4800600" y="-50800"/>
                <a:ext cx="4191000" cy="2946400"/>
              </a:xfrm>
              <a:prstGeom prst="rect">
                <a:avLst/>
              </a:prstGeom>
              <a:noFill/>
            </p:spPr>
          </p:sp>
          <p:sp>
            <p:nvSpPr>
              <p:cNvPr id="73" name="Shape 7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Oval 7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Freeform 7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46" name="TextBox 4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9" name="Oval 38"/>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37" descr="computer-testing-center-12-3.JPG"/>
            <p:cNvPicPr>
              <a:picLocks noChangeAspect="1"/>
            </p:cNvPicPr>
            <p:nvPr/>
          </p:nvPicPr>
          <p:blipFill>
            <a:blip r:embed="rId15" cstate="print"/>
            <a:stretch>
              <a:fillRect/>
            </a:stretch>
          </p:blipFill>
          <p:spPr>
            <a:xfrm>
              <a:off x="5181600" y="762000"/>
              <a:ext cx="1721225" cy="1143001"/>
            </a:xfrm>
            <a:prstGeom prst="rect">
              <a:avLst/>
            </a:prstGeom>
          </p:spPr>
        </p:pic>
        <p:sp>
          <p:nvSpPr>
            <p:cNvPr id="65" name="TextBox 64"/>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68" name="TextBox 67"/>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76" name="TextBox 75"/>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16" name="Group 50"/>
          <p:cNvGrpSpPr/>
          <p:nvPr>
            <p:custDataLst>
              <p:tags r:id="rId9"/>
            </p:custDataLst>
          </p:nvPr>
        </p:nvGrpSpPr>
        <p:grpSpPr>
          <a:xfrm>
            <a:off x="-228600" y="152400"/>
            <a:ext cx="5715000" cy="3693319"/>
            <a:chOff x="-228600" y="152400"/>
            <a:chExt cx="5867400" cy="3693319"/>
          </a:xfrm>
        </p:grpSpPr>
        <p:grpSp>
          <p:nvGrpSpPr>
            <p:cNvPr id="17" name="Group 48"/>
            <p:cNvGrpSpPr/>
            <p:nvPr/>
          </p:nvGrpSpPr>
          <p:grpSpPr>
            <a:xfrm>
              <a:off x="-228600" y="152400"/>
              <a:ext cx="5867400" cy="3693319"/>
              <a:chOff x="-228600" y="152400"/>
              <a:chExt cx="5867400" cy="3693319"/>
            </a:xfrm>
          </p:grpSpPr>
          <p:graphicFrame>
            <p:nvGraphicFramePr>
              <p:cNvPr id="23" name="Diagram 22"/>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69"/>
              <p:cNvGrpSpPr/>
              <p:nvPr/>
            </p:nvGrpSpPr>
            <p:grpSpPr>
              <a:xfrm>
                <a:off x="-228600" y="152400"/>
                <a:ext cx="5867400" cy="3693319"/>
                <a:chOff x="-228600" y="152400"/>
                <a:chExt cx="5867400" cy="3693319"/>
              </a:xfrm>
            </p:grpSpPr>
            <p:sp>
              <p:nvSpPr>
                <p:cNvPr id="45" name="TextBox 44"/>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4" name="TextBox 2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66" name="Rectangle 65"/>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26" name="Picture 41" descr="CVIS-feature.jpg                                               0001033ATracy                          ABA78158:"/>
                <p:cNvPicPr>
                  <a:picLocks noChangeAspect="1" noChangeArrowheads="1"/>
                </p:cNvPicPr>
                <p:nvPr/>
              </p:nvPicPr>
              <p:blipFill>
                <a:blip r:embed="rId21" r:link="rId22"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57" name="TextBox 5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4099" name="Picture 3" descr="C:\Documents and Settings\croth\Local Settings\Temporary Internet Files\Content.IE5\NBZ3FBC0\MC900432645[1].png"/>
              <p:cNvPicPr>
                <a:picLocks noChangeAspect="1" noChangeArrowheads="1"/>
              </p:cNvPicPr>
              <p:nvPr/>
            </p:nvPicPr>
            <p:blipFill>
              <a:blip r:embed="rId23" cstate="print"/>
              <a:srcRect/>
              <a:stretch>
                <a:fillRect/>
              </a:stretch>
            </p:blipFill>
            <p:spPr bwMode="auto">
              <a:xfrm rot="19730661">
                <a:off x="3857405" y="488196"/>
                <a:ext cx="1091231" cy="1371185"/>
              </a:xfrm>
              <a:prstGeom prst="rect">
                <a:avLst/>
              </a:prstGeom>
              <a:noFill/>
            </p:spPr>
          </p:pic>
        </p:grpSp>
        <p:sp>
          <p:nvSpPr>
            <p:cNvPr id="77" name="TextBox 76"/>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78" name="TextBox 77"/>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01280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6/11/15</a:t>
            </a:fld>
            <a:endParaRPr lang="en-US"/>
          </a:p>
        </p:txBody>
      </p:sp>
      <p:sp>
        <p:nvSpPr>
          <p:cNvPr id="3" name="Slide Number Placeholder 2"/>
          <p:cNvSpPr>
            <a:spLocks noGrp="1"/>
          </p:cNvSpPr>
          <p:nvPr>
            <p:ph type="sldNum" sz="quarter" idx="12"/>
          </p:nvPr>
        </p:nvSpPr>
        <p:spPr/>
        <p:txBody>
          <a:bodyPr/>
          <a:lstStyle/>
          <a:p>
            <a:fld id="{73ABFF67-E2F6-4B93-90E1-2E1D855C363D}" type="slidenum">
              <a:rPr lang="en-US" smtClean="0"/>
              <a:pPr/>
              <a:t>25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61980476"/>
              </p:ext>
            </p:extLst>
          </p:nvPr>
        </p:nvGraphicFramePr>
        <p:xfrm>
          <a:off x="152400" y="228600"/>
          <a:ext cx="8839199" cy="5433933"/>
        </p:xfrm>
        <a:graphic>
          <a:graphicData uri="http://schemas.openxmlformats.org/drawingml/2006/table">
            <a:tbl>
              <a:tblPr firstRow="1" bandRow="1">
                <a:tableStyleId>{5C22544A-7EE6-4342-B048-85BDC9FD1C3A}</a:tableStyleId>
              </a:tblPr>
              <a:tblGrid>
                <a:gridCol w="2286001"/>
                <a:gridCol w="1295399"/>
                <a:gridCol w="1219200"/>
                <a:gridCol w="1219199"/>
                <a:gridCol w="2819400"/>
              </a:tblGrid>
              <a:tr h="697916">
                <a:tc>
                  <a:txBody>
                    <a:bodyPr/>
                    <a:lstStyle/>
                    <a:p>
                      <a:r>
                        <a:rPr lang="en-US" dirty="0" smtClean="0"/>
                        <a:t>IHE Profile Cycle Stages</a:t>
                      </a:r>
                      <a:endParaRPr lang="en-US" dirty="0"/>
                    </a:p>
                  </a:txBody>
                  <a:tcPr/>
                </a:tc>
                <a:tc>
                  <a:txBody>
                    <a:bodyPr/>
                    <a:lstStyle/>
                    <a:p>
                      <a:pPr algn="ctr"/>
                      <a:r>
                        <a:rPr lang="en-US" sz="1600" dirty="0" smtClean="0"/>
                        <a:t>Participation Status</a:t>
                      </a:r>
                      <a:endParaRPr lang="en-US" sz="1600" dirty="0"/>
                    </a:p>
                  </a:txBody>
                  <a:tcPr/>
                </a:tc>
                <a:tc>
                  <a:txBody>
                    <a:bodyPr/>
                    <a:lstStyle/>
                    <a:p>
                      <a:pPr algn="ctr"/>
                      <a:r>
                        <a:rPr lang="en-US" sz="1600" dirty="0" smtClean="0"/>
                        <a:t>Open Date</a:t>
                      </a:r>
                      <a:endParaRPr lang="en-US" sz="1600" dirty="0"/>
                    </a:p>
                  </a:txBody>
                  <a:tcPr/>
                </a:tc>
                <a:tc>
                  <a:txBody>
                    <a:bodyPr/>
                    <a:lstStyle/>
                    <a:p>
                      <a:pPr algn="ctr"/>
                      <a:r>
                        <a:rPr lang="en-US" sz="1600" dirty="0" smtClean="0"/>
                        <a:t>Close</a:t>
                      </a:r>
                      <a:r>
                        <a:rPr lang="en-US" sz="1600" baseline="0" dirty="0" smtClean="0"/>
                        <a:t> Date</a:t>
                      </a:r>
                      <a:endParaRPr lang="en-US" sz="1600" dirty="0"/>
                    </a:p>
                  </a:txBody>
                  <a:tcPr/>
                </a:tc>
                <a:tc>
                  <a:txBody>
                    <a:bodyPr/>
                    <a:lstStyle/>
                    <a:p>
                      <a:pPr algn="ctr"/>
                      <a:r>
                        <a:rPr lang="en-US" sz="1600" dirty="0" smtClean="0"/>
                        <a:t>Learn More</a:t>
                      </a:r>
                      <a:r>
                        <a:rPr lang="en-US" sz="1600" baseline="0" dirty="0" smtClean="0"/>
                        <a:t> </a:t>
                      </a:r>
                      <a:endParaRPr lang="en-US" sz="1600" dirty="0"/>
                    </a:p>
                  </a:txBody>
                  <a:tcPr/>
                </a:tc>
              </a:tr>
              <a:tr h="532705">
                <a:tc>
                  <a:txBody>
                    <a:bodyPr/>
                    <a:lstStyle/>
                    <a:p>
                      <a:r>
                        <a:rPr lang="en-US" sz="1600" b="1" i="1" dirty="0" smtClean="0"/>
                        <a:t>Call for Proposals</a:t>
                      </a:r>
                      <a:endParaRPr lang="en-US" sz="1600" b="1" i="1" dirty="0"/>
                    </a:p>
                  </a:txBody>
                  <a:tcPr/>
                </a:tc>
                <a:tc>
                  <a:txBody>
                    <a:bodyPr/>
                    <a:lstStyle/>
                    <a:p>
                      <a:r>
                        <a:rPr lang="en-US" sz="1550" dirty="0" smtClean="0"/>
                        <a:t>Open</a:t>
                      </a:r>
                      <a:endParaRPr lang="en-US" sz="1550" dirty="0"/>
                    </a:p>
                  </a:txBody>
                  <a:tcPr/>
                </a:tc>
                <a:tc>
                  <a:txBody>
                    <a:bodyPr/>
                    <a:lstStyle/>
                    <a:p>
                      <a:r>
                        <a:rPr lang="en-US" sz="1550" dirty="0" smtClean="0"/>
                        <a:t>Jul</a:t>
                      </a:r>
                      <a:r>
                        <a:rPr lang="en-US" sz="1550" baseline="0" dirty="0" smtClean="0"/>
                        <a:t>y</a:t>
                      </a:r>
                      <a:r>
                        <a:rPr lang="en-US" sz="1550" dirty="0" smtClean="0"/>
                        <a:t> 2015</a:t>
                      </a:r>
                      <a:endParaRPr lang="en-US" sz="1550" dirty="0"/>
                    </a:p>
                  </a:txBody>
                  <a:tcPr/>
                </a:tc>
                <a:tc>
                  <a:txBody>
                    <a:bodyPr/>
                    <a:lstStyle/>
                    <a:p>
                      <a:r>
                        <a:rPr lang="en-US" sz="1550" dirty="0" smtClean="0"/>
                        <a:t>Sept</a:t>
                      </a:r>
                      <a:r>
                        <a:rPr lang="en-US" sz="1550" baseline="0" dirty="0" smtClean="0"/>
                        <a:t> 2015</a:t>
                      </a:r>
                      <a:endParaRPr lang="en-US" sz="1550" dirty="0"/>
                    </a:p>
                  </a:txBody>
                  <a:tcPr/>
                </a:tc>
                <a:tc>
                  <a:txBody>
                    <a:bodyPr/>
                    <a:lstStyle/>
                    <a:p>
                      <a:r>
                        <a:rPr lang="en-US" sz="1400" dirty="0" smtClean="0">
                          <a:solidFill>
                            <a:srgbClr val="FF0000"/>
                          </a:solidFill>
                          <a:hlinkClick r:id="rId3" action="ppaction://hlinkfile"/>
                        </a:rPr>
                        <a:t>ftp://ftp.ihe.net/Patient_Care_Coordination/Templates/IHE_Profile_Proposal_Template-Brief.docx</a:t>
                      </a:r>
                      <a:endParaRPr lang="en-US" sz="1400" dirty="0">
                        <a:solidFill>
                          <a:srgbClr val="FF0000"/>
                        </a:solidFill>
                      </a:endParaRPr>
                    </a:p>
                  </a:txBody>
                  <a:tcPr/>
                </a:tc>
              </a:tr>
              <a:tr h="581790">
                <a:tc>
                  <a:txBody>
                    <a:bodyPr/>
                    <a:lstStyle/>
                    <a:p>
                      <a:r>
                        <a:rPr lang="en-US" sz="1600" b="1" i="1" dirty="0" smtClean="0"/>
                        <a:t>Profile Selection</a:t>
                      </a:r>
                      <a:endParaRPr lang="en-US" sz="1600" b="1" i="1" dirty="0"/>
                    </a:p>
                  </a:txBody>
                  <a:tcPr/>
                </a:tc>
                <a:tc>
                  <a:txBody>
                    <a:bodyPr/>
                    <a:lstStyle/>
                    <a:p>
                      <a:r>
                        <a:rPr lang="en-US" sz="1550" dirty="0" smtClean="0"/>
                        <a:t>Closed</a:t>
                      </a:r>
                      <a:endParaRPr lang="en-US" sz="1550" dirty="0"/>
                    </a:p>
                  </a:txBody>
                  <a:tcPr/>
                </a:tc>
                <a:tc>
                  <a:txBody>
                    <a:bodyPr/>
                    <a:lstStyle/>
                    <a:p>
                      <a:r>
                        <a:rPr lang="en-US" sz="1550" dirty="0" smtClean="0"/>
                        <a:t>Oct</a:t>
                      </a:r>
                      <a:r>
                        <a:rPr lang="en-US" sz="1550" baseline="0" dirty="0" smtClean="0"/>
                        <a:t> 2015</a:t>
                      </a:r>
                      <a:endParaRPr lang="en-US" sz="1550" dirty="0"/>
                    </a:p>
                  </a:txBody>
                  <a:tcPr/>
                </a:tc>
                <a:tc>
                  <a:txBody>
                    <a:bodyPr/>
                    <a:lstStyle/>
                    <a:p>
                      <a:r>
                        <a:rPr lang="en-US" sz="1550" dirty="0" smtClean="0"/>
                        <a:t>Nov 2015</a:t>
                      </a:r>
                      <a:endParaRPr lang="en-US" sz="1550" dirty="0"/>
                    </a:p>
                  </a:txBody>
                  <a:tcPr/>
                </a:tc>
                <a:tc>
                  <a:txBody>
                    <a:bodyPr/>
                    <a:lstStyle/>
                    <a:p>
                      <a:r>
                        <a:rPr lang="en-US" sz="1400" baseline="0" dirty="0" smtClean="0">
                          <a:solidFill>
                            <a:srgbClr val="FF0000"/>
                          </a:solidFill>
                          <a:hlinkClick r:id="rId4"/>
                        </a:rPr>
                        <a:t>http://bit.ly/IHEPCCPlan</a:t>
                      </a:r>
                      <a:endParaRPr lang="en-US" sz="1400" dirty="0">
                        <a:solidFill>
                          <a:srgbClr val="FF0000"/>
                        </a:solidFill>
                      </a:endParaRPr>
                    </a:p>
                  </a:txBody>
                  <a:tcPr/>
                </a:tc>
              </a:tr>
              <a:tr h="604923">
                <a:tc>
                  <a:txBody>
                    <a:bodyPr/>
                    <a:lstStyle/>
                    <a:p>
                      <a:r>
                        <a:rPr lang="en-US" sz="1600" b="1" i="1" dirty="0" smtClean="0"/>
                        <a:t>IHE Profiles</a:t>
                      </a:r>
                      <a:r>
                        <a:rPr lang="en-US" sz="1600" b="1" i="1" baseline="0" dirty="0" smtClean="0"/>
                        <a:t> drafted in IHE Committees </a:t>
                      </a:r>
                      <a:endParaRPr lang="en-US" sz="1600" b="1" i="1" dirty="0"/>
                    </a:p>
                  </a:txBody>
                  <a:tcPr/>
                </a:tc>
                <a:tc>
                  <a:txBody>
                    <a:bodyPr/>
                    <a:lstStyle/>
                    <a:p>
                      <a:r>
                        <a:rPr lang="en-US" sz="1550" dirty="0" smtClean="0"/>
                        <a:t>Closed</a:t>
                      </a:r>
                      <a:r>
                        <a:rPr lang="en-US" sz="1550" baseline="0" dirty="0" smtClean="0"/>
                        <a:t> </a:t>
                      </a:r>
                      <a:endParaRPr lang="en-US" sz="1550" dirty="0"/>
                    </a:p>
                  </a:txBody>
                  <a:tcPr/>
                </a:tc>
                <a:tc>
                  <a:txBody>
                    <a:bodyPr/>
                    <a:lstStyle/>
                    <a:p>
                      <a:r>
                        <a:rPr lang="en-US" sz="1550" dirty="0" smtClean="0"/>
                        <a:t>Jan</a:t>
                      </a:r>
                      <a:r>
                        <a:rPr lang="en-US" sz="1550" baseline="0" dirty="0" smtClean="0"/>
                        <a:t> 2016</a:t>
                      </a:r>
                      <a:endParaRPr lang="en-US" sz="1550" dirty="0"/>
                    </a:p>
                  </a:txBody>
                  <a:tcPr/>
                </a:tc>
                <a:tc>
                  <a:txBody>
                    <a:bodyPr/>
                    <a:lstStyle/>
                    <a:p>
                      <a:r>
                        <a:rPr lang="en-US" sz="1550" dirty="0" smtClean="0"/>
                        <a:t>May</a:t>
                      </a:r>
                      <a:r>
                        <a:rPr lang="en-US" sz="1550" baseline="0" dirty="0" smtClean="0"/>
                        <a:t> 2016</a:t>
                      </a:r>
                      <a:endParaRPr lang="en-US" sz="1550" dirty="0"/>
                    </a:p>
                  </a:txBody>
                  <a:tcPr/>
                </a:tc>
                <a:tc>
                  <a:txBody>
                    <a:bodyPr/>
                    <a:lstStyle/>
                    <a:p>
                      <a:r>
                        <a:rPr lang="en-US" sz="1400" dirty="0" smtClean="0">
                          <a:solidFill>
                            <a:srgbClr val="FF0000"/>
                          </a:solidFill>
                          <a:hlinkClick r:id="rId5"/>
                        </a:rPr>
                        <a:t>http://bit.ly/IHEPCCTech</a:t>
                      </a:r>
                      <a:r>
                        <a:rPr lang="en-US" sz="1400" baseline="0" dirty="0" smtClean="0">
                          <a:solidFill>
                            <a:srgbClr val="FF0000"/>
                          </a:solidFill>
                        </a:rPr>
                        <a:t> </a:t>
                      </a:r>
                      <a:endParaRPr lang="en-US" sz="1400" dirty="0">
                        <a:solidFill>
                          <a:srgbClr val="FF0000"/>
                        </a:solidFill>
                      </a:endParaRPr>
                    </a:p>
                  </a:txBody>
                  <a:tcPr/>
                </a:tc>
              </a:tr>
              <a:tr h="581790">
                <a:tc>
                  <a:txBody>
                    <a:bodyPr/>
                    <a:lstStyle/>
                    <a:p>
                      <a:r>
                        <a:rPr lang="en-US" sz="1600" b="1" i="1" dirty="0" smtClean="0"/>
                        <a:t>Public</a:t>
                      </a:r>
                      <a:r>
                        <a:rPr lang="en-US" sz="1600" b="1" i="1" baseline="0" dirty="0" smtClean="0"/>
                        <a:t> Comment</a:t>
                      </a:r>
                      <a:endParaRPr lang="en-US" sz="1600" b="1" i="1" dirty="0"/>
                    </a:p>
                  </a:txBody>
                  <a:tcPr/>
                </a:tc>
                <a:tc>
                  <a:txBody>
                    <a:bodyPr/>
                    <a:lstStyle/>
                    <a:p>
                      <a:r>
                        <a:rPr lang="en-US" sz="1550" dirty="0" smtClean="0"/>
                        <a:t>Open </a:t>
                      </a:r>
                      <a:endParaRPr lang="en-US" sz="1550" dirty="0"/>
                    </a:p>
                  </a:txBody>
                  <a:tcPr/>
                </a:tc>
                <a:tc>
                  <a:txBody>
                    <a:bodyPr/>
                    <a:lstStyle/>
                    <a:p>
                      <a:r>
                        <a:rPr lang="en-US" sz="1550" dirty="0" smtClean="0"/>
                        <a:t>Apr 2016</a:t>
                      </a:r>
                      <a:endParaRPr lang="en-US" sz="1550" dirty="0"/>
                    </a:p>
                  </a:txBody>
                  <a:tcPr/>
                </a:tc>
                <a:tc>
                  <a:txBody>
                    <a:bodyPr/>
                    <a:lstStyle/>
                    <a:p>
                      <a:r>
                        <a:rPr lang="en-US" sz="1550" dirty="0" smtClean="0"/>
                        <a:t>Jul 2016</a:t>
                      </a:r>
                      <a:endParaRPr lang="en-US" sz="1550" dirty="0"/>
                    </a:p>
                  </a:txBody>
                  <a:tcPr/>
                </a:tc>
                <a:tc>
                  <a:txBody>
                    <a:bodyPr/>
                    <a:lstStyle/>
                    <a:p>
                      <a:r>
                        <a:rPr lang="en-US" sz="1400" dirty="0" smtClean="0">
                          <a:hlinkClick r:id="rId6"/>
                        </a:rPr>
                        <a:t>IHE</a:t>
                      </a:r>
                      <a:r>
                        <a:rPr lang="en-US" sz="1400" baseline="0" dirty="0" smtClean="0">
                          <a:hlinkClick r:id="rId6"/>
                        </a:rPr>
                        <a:t>.net- Documents now in PC</a:t>
                      </a:r>
                      <a:endParaRPr lang="en-US" sz="1400" baseline="0" dirty="0" smtClean="0"/>
                    </a:p>
                    <a:p>
                      <a:r>
                        <a:rPr lang="en-US" sz="1400" baseline="0" dirty="0" smtClean="0">
                          <a:hlinkClick r:id="rId7"/>
                        </a:rPr>
                        <a:t>IHE’s  Wiki- PC Process explained</a:t>
                      </a:r>
                      <a:endParaRPr lang="en-US" sz="1400" dirty="0"/>
                    </a:p>
                  </a:txBody>
                  <a:tcPr/>
                </a:tc>
              </a:tr>
              <a:tr h="581790">
                <a:tc>
                  <a:txBody>
                    <a:bodyPr/>
                    <a:lstStyle/>
                    <a:p>
                      <a:r>
                        <a:rPr lang="en-US" sz="1500" b="1" i="1" dirty="0" smtClean="0"/>
                        <a:t>Trial Implementation Published</a:t>
                      </a:r>
                      <a:endParaRPr lang="en-US" sz="1500" b="1" i="1" dirty="0"/>
                    </a:p>
                  </a:txBody>
                  <a:tcPr/>
                </a:tc>
                <a:tc>
                  <a:txBody>
                    <a:bodyPr/>
                    <a:lstStyle/>
                    <a:p>
                      <a:r>
                        <a:rPr lang="en-US" sz="1550" dirty="0" smtClean="0"/>
                        <a:t>Open </a:t>
                      </a:r>
                      <a:endParaRPr lang="en-US" sz="1550" dirty="0"/>
                    </a:p>
                  </a:txBody>
                  <a:tcPr/>
                </a:tc>
                <a:tc>
                  <a:txBody>
                    <a:bodyPr/>
                    <a:lstStyle/>
                    <a:p>
                      <a:r>
                        <a:rPr lang="en-US" sz="1550" dirty="0" smtClean="0"/>
                        <a:t>N/A</a:t>
                      </a:r>
                      <a:endParaRPr lang="en-US" sz="1550" dirty="0"/>
                    </a:p>
                  </a:txBody>
                  <a:tcPr/>
                </a:tc>
                <a:tc>
                  <a:txBody>
                    <a:bodyPr/>
                    <a:lstStyle/>
                    <a:p>
                      <a:r>
                        <a:rPr lang="en-US" sz="1550" baseline="0" dirty="0" smtClean="0"/>
                        <a:t>Aug 2016</a:t>
                      </a:r>
                      <a:endParaRPr lang="en-US" sz="1550" dirty="0"/>
                    </a:p>
                  </a:txBody>
                  <a:tcPr/>
                </a:tc>
                <a:tc>
                  <a:txBody>
                    <a:bodyPr/>
                    <a:lstStyle/>
                    <a:p>
                      <a:r>
                        <a:rPr lang="en-US" sz="1400" dirty="0" smtClean="0">
                          <a:solidFill>
                            <a:srgbClr val="FF0000"/>
                          </a:solidFill>
                          <a:hlinkClick r:id="rId8"/>
                        </a:rPr>
                        <a:t>http://bit.ly/IHEPCCTF</a:t>
                      </a:r>
                      <a:endParaRPr lang="en-US" sz="1400" dirty="0">
                        <a:solidFill>
                          <a:srgbClr val="FF0000"/>
                        </a:solidFill>
                      </a:endParaRPr>
                    </a:p>
                  </a:txBody>
                  <a:tcPr/>
                </a:tc>
              </a:tr>
              <a:tr h="597514">
                <a:tc>
                  <a:txBody>
                    <a:bodyPr/>
                    <a:lstStyle/>
                    <a:p>
                      <a:r>
                        <a:rPr lang="en-US" sz="1600" b="1" i="1" dirty="0" smtClean="0"/>
                        <a:t>IHE Connectathon Registration</a:t>
                      </a:r>
                      <a:endParaRPr lang="en-US" sz="1600" b="1" i="1" dirty="0"/>
                    </a:p>
                  </a:txBody>
                  <a:tcPr/>
                </a:tc>
                <a:tc>
                  <a:txBody>
                    <a:bodyPr/>
                    <a:lstStyle/>
                    <a:p>
                      <a:r>
                        <a:rPr lang="en-US" sz="1550" dirty="0" smtClean="0"/>
                        <a:t>Open </a:t>
                      </a:r>
                      <a:endParaRPr lang="en-US" sz="1550" dirty="0"/>
                    </a:p>
                  </a:txBody>
                  <a:tcPr/>
                </a:tc>
                <a:tc>
                  <a:txBody>
                    <a:bodyPr/>
                    <a:lstStyle/>
                    <a:p>
                      <a:r>
                        <a:rPr lang="en-US" sz="1550" baseline="0" dirty="0" smtClean="0"/>
                        <a:t>Aug 2015</a:t>
                      </a:r>
                      <a:endParaRPr lang="en-US" sz="1550" dirty="0"/>
                    </a:p>
                  </a:txBody>
                  <a:tcPr/>
                </a:tc>
                <a:tc>
                  <a:txBody>
                    <a:bodyPr/>
                    <a:lstStyle/>
                    <a:p>
                      <a:r>
                        <a:rPr lang="en-US" sz="1550" dirty="0" smtClean="0"/>
                        <a:t>Oct </a:t>
                      </a:r>
                      <a:r>
                        <a:rPr lang="en-US" sz="1550" baseline="0" dirty="0" smtClean="0"/>
                        <a:t>2015</a:t>
                      </a:r>
                      <a:endParaRPr lang="en-US" sz="1550" dirty="0"/>
                    </a:p>
                  </a:txBody>
                  <a:tcPr/>
                </a:tc>
                <a:tc>
                  <a:txBody>
                    <a:bodyPr/>
                    <a:lstStyle/>
                    <a:p>
                      <a:r>
                        <a:rPr lang="en-US" sz="1400" baseline="0" dirty="0" smtClean="0">
                          <a:hlinkClick r:id="rId9"/>
                        </a:rPr>
                        <a:t>IHE N.A. Connectathon Registration</a:t>
                      </a:r>
                      <a:endParaRPr lang="en-US" sz="1400" dirty="0"/>
                    </a:p>
                  </a:txBody>
                  <a:tcPr/>
                </a:tc>
              </a:tr>
              <a:tr h="629971">
                <a:tc>
                  <a:txBody>
                    <a:bodyPr/>
                    <a:lstStyle/>
                    <a:p>
                      <a:r>
                        <a:rPr lang="en-US" sz="1600" b="1" i="1" dirty="0" smtClean="0"/>
                        <a:t>IHE Connectathon Dates</a:t>
                      </a:r>
                      <a:endParaRPr lang="en-US" sz="1600" b="1" i="1" dirty="0"/>
                    </a:p>
                  </a:txBody>
                  <a:tcPr/>
                </a:tc>
                <a:tc>
                  <a:txBody>
                    <a:bodyPr/>
                    <a:lstStyle/>
                    <a:p>
                      <a:r>
                        <a:rPr lang="en-US" sz="1550" dirty="0" smtClean="0"/>
                        <a:t>Open </a:t>
                      </a:r>
                      <a:endParaRPr lang="en-US" sz="1550" dirty="0"/>
                    </a:p>
                  </a:txBody>
                  <a:tcPr/>
                </a:tc>
                <a:tc gridSpan="2">
                  <a:txBody>
                    <a:bodyPr/>
                    <a:lstStyle/>
                    <a:p>
                      <a:pPr algn="ctr"/>
                      <a:r>
                        <a:rPr lang="en-US" sz="1550" dirty="0" smtClean="0"/>
                        <a:t>Jan 25-29, 2016</a:t>
                      </a:r>
                      <a:endParaRPr lang="en-US" sz="1550" dirty="0"/>
                    </a:p>
                  </a:txBody>
                  <a:tcPr/>
                </a:tc>
                <a:tc hMerge="1">
                  <a:txBody>
                    <a:bodyPr/>
                    <a:lstStyle/>
                    <a:p>
                      <a:endParaRPr lang="en-US" sz="1550" dirty="0"/>
                    </a:p>
                  </a:txBody>
                  <a:tcPr/>
                </a:tc>
                <a:tc>
                  <a:txBody>
                    <a:bodyPr/>
                    <a:lstStyle/>
                    <a:p>
                      <a:r>
                        <a:rPr lang="en-US" sz="1400" baseline="0" dirty="0" smtClean="0">
                          <a:hlinkClick r:id="rId10"/>
                        </a:rPr>
                        <a:t>IHE N.A. Connectathon Resources</a:t>
                      </a:r>
                      <a:endParaRPr lang="en-US" sz="1400" dirty="0"/>
                    </a:p>
                  </a:txBody>
                  <a:tcPr/>
                </a:tc>
              </a:tr>
            </a:tbl>
          </a:graphicData>
        </a:graphic>
      </p:graphicFrame>
      <p:sp>
        <p:nvSpPr>
          <p:cNvPr id="5" name="TextBox 4"/>
          <p:cNvSpPr txBox="1"/>
          <p:nvPr/>
        </p:nvSpPr>
        <p:spPr>
          <a:xfrm>
            <a:off x="1045030" y="5903400"/>
            <a:ext cx="7315200" cy="369332"/>
          </a:xfrm>
          <a:prstGeom prst="rect">
            <a:avLst/>
          </a:prstGeom>
          <a:noFill/>
        </p:spPr>
        <p:txBody>
          <a:bodyPr wrap="square" rtlCol="0">
            <a:spAutoFit/>
          </a:bodyPr>
          <a:lstStyle/>
          <a:p>
            <a:pPr algn="ctr"/>
            <a:r>
              <a:rPr lang="en-US" dirty="0">
                <a:hlinkClick r:id="rId11"/>
              </a:rPr>
              <a:t>http://wiki.ihe.net/index.php?title=ITI,_PCC_%</a:t>
            </a:r>
            <a:r>
              <a:rPr lang="en-US" dirty="0" smtClean="0">
                <a:hlinkClick r:id="rId11"/>
              </a:rPr>
              <a:t>26_QRPH_Meetings</a:t>
            </a:r>
            <a:endParaRPr lang="en-US" dirty="0"/>
          </a:p>
        </p:txBody>
      </p:sp>
    </p:spTree>
    <p:extLst>
      <p:ext uri="{BB962C8B-B14F-4D97-AF65-F5344CB8AC3E}">
        <p14:creationId xmlns:p14="http://schemas.microsoft.com/office/powerpoint/2010/main" val="30206166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571"/>
            <a:ext cx="8229600" cy="1143000"/>
          </a:xfrm>
        </p:spPr>
        <p:txBody>
          <a:bodyPr>
            <a:normAutofit fontScale="90000"/>
          </a:bodyPr>
          <a:lstStyle/>
          <a:p>
            <a:pPr lvl="0"/>
            <a:r>
              <a:rPr lang="en-US" u="sng" dirty="0" smtClean="0"/>
              <a:t>How to Participate</a:t>
            </a:r>
            <a:r>
              <a:rPr lang="en-US" u="sng" dirty="0"/>
              <a:t/>
            </a:r>
            <a:br>
              <a:rPr lang="en-US" u="sng" dirty="0"/>
            </a:br>
            <a:r>
              <a:rPr lang="en-US" sz="2700" b="1" i="1" dirty="0" smtClean="0"/>
              <a:t>Learn More about IHE International</a:t>
            </a:r>
            <a:endParaRPr lang="en-US" sz="2700" b="1" i="1" u="sng" dirty="0"/>
          </a:p>
        </p:txBody>
      </p:sp>
      <p:sp>
        <p:nvSpPr>
          <p:cNvPr id="3" name="Content Placeholder 2"/>
          <p:cNvSpPr>
            <a:spLocks noGrp="1"/>
          </p:cNvSpPr>
          <p:nvPr>
            <p:ph idx="1"/>
          </p:nvPr>
        </p:nvSpPr>
        <p:spPr>
          <a:xfrm>
            <a:off x="228600" y="1600200"/>
            <a:ext cx="8686800" cy="4525963"/>
          </a:xfrm>
        </p:spPr>
        <p:txBody>
          <a:bodyPr>
            <a:normAutofit/>
          </a:bodyPr>
          <a:lstStyle/>
          <a:p>
            <a:pPr lvl="1">
              <a:buNone/>
            </a:pPr>
            <a:endParaRPr lang="en-US" sz="900" dirty="0" smtClean="0"/>
          </a:p>
          <a:p>
            <a:r>
              <a:rPr lang="en-US" dirty="0" smtClean="0"/>
              <a:t>All webinar recordings and slide decks will be posted online</a:t>
            </a:r>
          </a:p>
          <a:p>
            <a:pPr lvl="1"/>
            <a:r>
              <a:rPr lang="en-US" sz="2600" dirty="0" smtClean="0">
                <a:hlinkClick r:id="rId3"/>
              </a:rPr>
              <a:t>http</a:t>
            </a:r>
            <a:r>
              <a:rPr lang="en-US" sz="2600" dirty="0">
                <a:hlinkClick r:id="rId3"/>
              </a:rPr>
              <a:t>://ihe.net/Webinars</a:t>
            </a:r>
            <a:r>
              <a:rPr lang="en-US" sz="2600" dirty="0" smtClean="0">
                <a:hlinkClick r:id="rId3"/>
              </a:rPr>
              <a:t>/</a:t>
            </a:r>
            <a:endParaRPr lang="en-US" sz="2600" dirty="0" smtClean="0"/>
          </a:p>
          <a:p>
            <a:endParaRPr lang="en-US" sz="900" dirty="0" smtClean="0"/>
          </a:p>
          <a:p>
            <a:r>
              <a:rPr lang="en-US" dirty="0" smtClean="0"/>
              <a:t>Sign up for the IHE International News</a:t>
            </a:r>
          </a:p>
          <a:p>
            <a:pPr lvl="1"/>
            <a:r>
              <a:rPr lang="en-US" dirty="0" smtClean="0"/>
              <a:t>Email </a:t>
            </a:r>
            <a:r>
              <a:rPr lang="en-US" dirty="0" smtClean="0">
                <a:hlinkClick r:id="rId4"/>
              </a:rPr>
              <a:t>secretary@ihe.net</a:t>
            </a:r>
            <a:r>
              <a:rPr lang="en-US" dirty="0" smtClean="0"/>
              <a:t> </a:t>
            </a:r>
          </a:p>
          <a:p>
            <a:pPr lvl="1">
              <a:buNone/>
            </a:pPr>
            <a:endParaRPr lang="en-US" sz="900" dirty="0" smtClean="0"/>
          </a:p>
          <a:p>
            <a:r>
              <a:rPr lang="en-US" dirty="0" smtClean="0"/>
              <a:t>Apply for IHE International Membership</a:t>
            </a:r>
          </a:p>
          <a:p>
            <a:pPr lvl="1"/>
            <a:r>
              <a:rPr lang="en-US" dirty="0" smtClean="0">
                <a:hlinkClick r:id="rId5"/>
              </a:rPr>
              <a:t>http</a:t>
            </a:r>
            <a:r>
              <a:rPr lang="en-US" dirty="0">
                <a:hlinkClick r:id="rId5"/>
              </a:rPr>
              <a:t>://ihe.net/Join</a:t>
            </a:r>
            <a:r>
              <a:rPr lang="en-US" dirty="0" smtClean="0">
                <a:hlinkClick r:id="rId5"/>
              </a:rPr>
              <a:t>/</a:t>
            </a:r>
            <a:r>
              <a:rPr lang="en-US" dirty="0" smtClean="0"/>
              <a:t> </a:t>
            </a:r>
          </a:p>
          <a:p>
            <a:pPr lvl="1">
              <a:buNone/>
            </a:pP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26</a:t>
            </a:fld>
            <a:endParaRPr lang="en-US" dirty="0"/>
          </a:p>
        </p:txBody>
      </p:sp>
    </p:spTree>
    <p:extLst>
      <p:ext uri="{BB962C8B-B14F-4D97-AF65-F5344CB8AC3E}">
        <p14:creationId xmlns:p14="http://schemas.microsoft.com/office/powerpoint/2010/main" val="16376905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u="sng" dirty="0" smtClean="0"/>
              <a:t>How to Participate in PCC</a:t>
            </a:r>
            <a:br>
              <a:rPr lang="en-US" sz="4000" u="sng" dirty="0" smtClean="0"/>
            </a:br>
            <a:r>
              <a:rPr lang="en-US" sz="2400" b="1" i="1" dirty="0" smtClean="0"/>
              <a:t>Learn More about IHE Connectathons</a:t>
            </a:r>
            <a:endParaRPr lang="en-US" sz="2400" b="1" i="1" dirty="0"/>
          </a:p>
        </p:txBody>
      </p:sp>
      <p:sp>
        <p:nvSpPr>
          <p:cNvPr id="3" name="Content Placeholder 2"/>
          <p:cNvSpPr>
            <a:spLocks noGrp="1"/>
          </p:cNvSpPr>
          <p:nvPr>
            <p:ph idx="1"/>
          </p:nvPr>
        </p:nvSpPr>
        <p:spPr/>
        <p:txBody>
          <a:bodyPr>
            <a:normAutofit fontScale="85000" lnSpcReduction="20000"/>
          </a:bodyPr>
          <a:lstStyle/>
          <a:p>
            <a:r>
              <a:rPr lang="en-US" dirty="0" smtClean="0"/>
              <a:t>IHE </a:t>
            </a:r>
            <a:r>
              <a:rPr lang="en-US" dirty="0"/>
              <a:t>International </a:t>
            </a:r>
            <a:r>
              <a:rPr lang="en-US" dirty="0" err="1" smtClean="0"/>
              <a:t>Connectathons</a:t>
            </a:r>
            <a:endParaRPr lang="en-US" dirty="0" smtClean="0"/>
          </a:p>
          <a:p>
            <a:pPr lvl="1"/>
            <a:r>
              <a:rPr lang="en-US" dirty="0" smtClean="0">
                <a:hlinkClick r:id="rId3"/>
              </a:rPr>
              <a:t>http</a:t>
            </a:r>
            <a:r>
              <a:rPr lang="en-US" dirty="0">
                <a:hlinkClick r:id="rId3"/>
              </a:rPr>
              <a:t>://ihe.net/Connectathon</a:t>
            </a:r>
            <a:r>
              <a:rPr lang="en-US" dirty="0" smtClean="0">
                <a:hlinkClick r:id="rId3"/>
              </a:rPr>
              <a:t>/</a:t>
            </a:r>
            <a:endParaRPr lang="en-US" dirty="0" smtClean="0"/>
          </a:p>
          <a:p>
            <a:pPr>
              <a:buNone/>
            </a:pPr>
            <a:endParaRPr lang="en-US" sz="1000" dirty="0" smtClean="0"/>
          </a:p>
          <a:p>
            <a:r>
              <a:rPr lang="en-US" dirty="0" smtClean="0"/>
              <a:t>IHE </a:t>
            </a:r>
            <a:r>
              <a:rPr lang="en-US" dirty="0" smtClean="0"/>
              <a:t>NA </a:t>
            </a:r>
            <a:r>
              <a:rPr lang="en-US" dirty="0" err="1" smtClean="0"/>
              <a:t>Connectathon</a:t>
            </a:r>
            <a:r>
              <a:rPr lang="en-US" dirty="0" smtClean="0"/>
              <a:t> 2016 </a:t>
            </a:r>
            <a:r>
              <a:rPr lang="en-US" dirty="0" smtClean="0"/>
              <a:t>is Jan </a:t>
            </a:r>
            <a:r>
              <a:rPr lang="en-US" dirty="0" smtClean="0"/>
              <a:t>25-29, 2016</a:t>
            </a:r>
            <a:endParaRPr lang="en-US" dirty="0" smtClean="0"/>
          </a:p>
          <a:p>
            <a:pPr lvl="1"/>
            <a:r>
              <a:rPr lang="en-US" dirty="0" smtClean="0">
                <a:hlinkClick r:id="rId4"/>
              </a:rPr>
              <a:t>http</a:t>
            </a:r>
            <a:r>
              <a:rPr lang="en-US" dirty="0">
                <a:hlinkClick r:id="rId4"/>
              </a:rPr>
              <a:t>://www.iheusa.org/</a:t>
            </a:r>
            <a:r>
              <a:rPr lang="en-US" dirty="0" smtClean="0">
                <a:hlinkClick r:id="rId4"/>
              </a:rPr>
              <a:t>connectathon.aspx</a:t>
            </a:r>
            <a:endParaRPr lang="en-US" dirty="0" smtClean="0"/>
          </a:p>
          <a:p>
            <a:pPr lvl="1">
              <a:buNone/>
            </a:pPr>
            <a:endParaRPr lang="en-US" sz="1000" dirty="0" smtClean="0"/>
          </a:p>
          <a:p>
            <a:r>
              <a:rPr lang="en-US" dirty="0" smtClean="0"/>
              <a:t>IHE </a:t>
            </a:r>
            <a:r>
              <a:rPr lang="en-US" dirty="0" smtClean="0"/>
              <a:t>NA </a:t>
            </a:r>
            <a:r>
              <a:rPr lang="en-US" dirty="0" err="1" smtClean="0"/>
              <a:t>Connectathon</a:t>
            </a:r>
            <a:r>
              <a:rPr lang="en-US" dirty="0" smtClean="0"/>
              <a:t> </a:t>
            </a:r>
            <a:r>
              <a:rPr lang="en-US" dirty="0" smtClean="0"/>
              <a:t>2016 Registration </a:t>
            </a:r>
            <a:r>
              <a:rPr lang="en-US" dirty="0" smtClean="0"/>
              <a:t>Open: </a:t>
            </a:r>
            <a:r>
              <a:rPr lang="en-US" dirty="0" smtClean="0"/>
              <a:t>August 2015</a:t>
            </a:r>
            <a:endParaRPr lang="en-US" dirty="0" smtClean="0"/>
          </a:p>
          <a:p>
            <a:pPr lvl="1"/>
            <a:r>
              <a:rPr lang="en-US" dirty="0"/>
              <a:t>Registration</a:t>
            </a:r>
            <a:r>
              <a:rPr lang="en-US" dirty="0" smtClean="0"/>
              <a:t>:</a:t>
            </a:r>
          </a:p>
          <a:p>
            <a:pPr lvl="2"/>
            <a:r>
              <a:rPr lang="en-US" dirty="0" smtClean="0">
                <a:hlinkClick r:id="rId5"/>
              </a:rPr>
              <a:t>http</a:t>
            </a:r>
            <a:r>
              <a:rPr lang="en-US" dirty="0">
                <a:hlinkClick r:id="rId5"/>
              </a:rPr>
              <a:t>://www.iheusa.org/connectathon-</a:t>
            </a:r>
            <a:r>
              <a:rPr lang="en-US" dirty="0" smtClean="0">
                <a:hlinkClick r:id="rId5"/>
              </a:rPr>
              <a:t>registration.aspx</a:t>
            </a:r>
            <a:endParaRPr lang="en-US" dirty="0" smtClean="0"/>
          </a:p>
          <a:p>
            <a:pPr lvl="1"/>
            <a:r>
              <a:rPr lang="en-US" dirty="0" smtClean="0"/>
              <a:t>Participant Guidelines online:</a:t>
            </a:r>
          </a:p>
          <a:p>
            <a:pPr lvl="2"/>
            <a:r>
              <a:rPr lang="en-US" dirty="0" smtClean="0">
                <a:hlinkClick r:id="rId6"/>
              </a:rPr>
              <a:t>http</a:t>
            </a:r>
            <a:r>
              <a:rPr lang="en-US" dirty="0">
                <a:hlinkClick r:id="rId6"/>
              </a:rPr>
              <a:t>://www.iheusa.org/connectathon-participantresources-</a:t>
            </a:r>
            <a:r>
              <a:rPr lang="en-US" dirty="0" smtClean="0">
                <a:hlinkClick r:id="rId6"/>
              </a:rPr>
              <a:t>guidelines.aspx</a:t>
            </a:r>
            <a:endParaRPr lang="en-US" dirty="0" smtClean="0"/>
          </a:p>
          <a:p>
            <a:pPr lvl="1">
              <a:buNone/>
            </a:pPr>
            <a:endParaRPr lang="en-US" sz="1000" dirty="0" smtClean="0"/>
          </a:p>
          <a:p>
            <a:pPr lvl="1"/>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27</a:t>
            </a:fld>
            <a:endParaRPr lang="en-US" dirty="0"/>
          </a:p>
        </p:txBody>
      </p:sp>
    </p:spTree>
    <p:extLst>
      <p:ext uri="{BB962C8B-B14F-4D97-AF65-F5344CB8AC3E}">
        <p14:creationId xmlns:p14="http://schemas.microsoft.com/office/powerpoint/2010/main" val="417753771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6/11/15</a:t>
            </a:fld>
            <a:endParaRPr lang="en-US"/>
          </a:p>
        </p:txBody>
      </p:sp>
      <p:sp>
        <p:nvSpPr>
          <p:cNvPr id="3" name="Slide Number Placeholder 2"/>
          <p:cNvSpPr>
            <a:spLocks noGrp="1"/>
          </p:cNvSpPr>
          <p:nvPr>
            <p:ph type="sldNum" sz="quarter" idx="4294967295"/>
          </p:nvPr>
        </p:nvSpPr>
        <p:spPr>
          <a:xfrm>
            <a:off x="0" y="6356350"/>
            <a:ext cx="2133600" cy="365125"/>
          </a:xfrm>
        </p:spPr>
        <p:txBody>
          <a:bodyPr/>
          <a:lstStyle/>
          <a:p>
            <a:fld id="{73ABFF67-E2F6-4B93-90E1-2E1D855C363D}" type="slidenum">
              <a:rPr lang="en-US" smtClean="0"/>
              <a:pPr/>
              <a:t>28</a:t>
            </a:fld>
            <a:endParaRPr lang="en-US"/>
          </a:p>
        </p:txBody>
      </p:sp>
      <p:sp>
        <p:nvSpPr>
          <p:cNvPr id="4" name="TextBox 3"/>
          <p:cNvSpPr txBox="1"/>
          <p:nvPr/>
        </p:nvSpPr>
        <p:spPr>
          <a:xfrm>
            <a:off x="1600200" y="1600200"/>
            <a:ext cx="6172200" cy="369332"/>
          </a:xfrm>
          <a:prstGeom prst="rect">
            <a:avLst/>
          </a:prstGeom>
          <a:noFill/>
        </p:spPr>
        <p:txBody>
          <a:bodyPr wrap="square" rtlCol="0">
            <a:spAutoFit/>
          </a:bodyPr>
          <a:lstStyle/>
          <a:p>
            <a:r>
              <a:rPr lang="en-US" dirty="0" smtClean="0"/>
              <a:t> </a:t>
            </a:r>
            <a:endParaRPr lang="en-US" dirty="0"/>
          </a:p>
        </p:txBody>
      </p:sp>
      <p:sp>
        <p:nvSpPr>
          <p:cNvPr id="5" name="TextBox 4"/>
          <p:cNvSpPr txBox="1"/>
          <p:nvPr/>
        </p:nvSpPr>
        <p:spPr>
          <a:xfrm>
            <a:off x="1066800" y="2057400"/>
            <a:ext cx="6934200" cy="1754326"/>
          </a:xfrm>
          <a:prstGeom prst="rect">
            <a:avLst/>
          </a:prstGeom>
          <a:noFill/>
        </p:spPr>
        <p:txBody>
          <a:bodyPr wrap="square" rtlCol="0">
            <a:spAutoFit/>
          </a:bodyPr>
          <a:lstStyle/>
          <a:p>
            <a:pPr algn="ctr"/>
            <a:r>
              <a:rPr lang="en-US" sz="4400" b="1" i="1" dirty="0" smtClean="0">
                <a:solidFill>
                  <a:schemeClr val="accent4"/>
                </a:solidFill>
              </a:rPr>
              <a:t>Thank you for your attention</a:t>
            </a:r>
          </a:p>
          <a:p>
            <a:pPr algn="ctr"/>
            <a:endParaRPr lang="en-US" sz="1600" b="1" i="1" dirty="0" smtClean="0">
              <a:solidFill>
                <a:schemeClr val="accent4"/>
              </a:solidFill>
            </a:endParaRPr>
          </a:p>
          <a:p>
            <a:pPr algn="ctr"/>
            <a:r>
              <a:rPr lang="en-US" sz="4400" b="1" i="1" dirty="0" smtClean="0">
                <a:solidFill>
                  <a:schemeClr val="accent4"/>
                </a:solidFill>
              </a:rPr>
              <a:t>Questions?</a:t>
            </a:r>
            <a:endParaRPr lang="en-US" sz="4400" b="1" i="1" dirty="0">
              <a:solidFill>
                <a:schemeClr val="accent4"/>
              </a:solidFill>
            </a:endParaRPr>
          </a:p>
        </p:txBody>
      </p:sp>
    </p:spTree>
    <p:extLst>
      <p:ext uri="{BB962C8B-B14F-4D97-AF65-F5344CB8AC3E}">
        <p14:creationId xmlns:p14="http://schemas.microsoft.com/office/powerpoint/2010/main" val="38269351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u="sng" dirty="0" smtClean="0"/>
              <a:t>Domain </a:t>
            </a:r>
            <a:r>
              <a:rPr lang="en-US" sz="4000" u="sng" dirty="0" smtClean="0"/>
              <a:t>Overview Agenda</a:t>
            </a:r>
            <a:endParaRPr lang="en-US" sz="4000" u="sng" dirty="0"/>
          </a:p>
        </p:txBody>
      </p:sp>
      <p:sp>
        <p:nvSpPr>
          <p:cNvPr id="3" name="Content Placeholder 2"/>
          <p:cNvSpPr>
            <a:spLocks noGrp="1"/>
          </p:cNvSpPr>
          <p:nvPr>
            <p:ph idx="1"/>
          </p:nvPr>
        </p:nvSpPr>
        <p:spPr>
          <a:xfrm>
            <a:off x="457200" y="1371600"/>
            <a:ext cx="8229600" cy="5059363"/>
          </a:xfrm>
        </p:spPr>
        <p:txBody>
          <a:bodyPr>
            <a:normAutofit/>
          </a:bodyPr>
          <a:lstStyle/>
          <a:p>
            <a:r>
              <a:rPr lang="en-US" dirty="0" smtClean="0"/>
              <a:t>Overview and History</a:t>
            </a:r>
          </a:p>
          <a:p>
            <a:r>
              <a:rPr lang="en-US" dirty="0" smtClean="0"/>
              <a:t>Vision </a:t>
            </a:r>
            <a:r>
              <a:rPr lang="en-US" dirty="0" smtClean="0"/>
              <a:t>and Mission</a:t>
            </a:r>
          </a:p>
          <a:p>
            <a:r>
              <a:rPr lang="en-US" dirty="0" smtClean="0"/>
              <a:t>Strategic Goals</a:t>
            </a:r>
            <a:endParaRPr lang="en-US" dirty="0"/>
          </a:p>
          <a:p>
            <a:r>
              <a:rPr lang="en-US" dirty="0" smtClean="0"/>
              <a:t>Profiles &amp; Technical Frameworks</a:t>
            </a:r>
          </a:p>
          <a:p>
            <a:pPr lvl="1"/>
            <a:r>
              <a:rPr lang="en-US" dirty="0" smtClean="0"/>
              <a:t>Existing Profiles</a:t>
            </a:r>
          </a:p>
          <a:p>
            <a:pPr lvl="1"/>
            <a:r>
              <a:rPr lang="en-US" dirty="0" smtClean="0"/>
              <a:t>New Profiles</a:t>
            </a:r>
          </a:p>
          <a:p>
            <a:r>
              <a:rPr lang="en-US" dirty="0" smtClean="0"/>
              <a:t>How to Participate in PCC</a:t>
            </a:r>
          </a:p>
          <a:p>
            <a:r>
              <a:rPr lang="en-US" dirty="0" smtClean="0"/>
              <a:t>Q&amp;A Session</a:t>
            </a:r>
            <a:endParaRPr lang="en-US" dirty="0"/>
          </a:p>
        </p:txBody>
      </p:sp>
      <p:sp>
        <p:nvSpPr>
          <p:cNvPr id="4" name="Date Placeholder 3"/>
          <p:cNvSpPr>
            <a:spLocks noGrp="1"/>
          </p:cNvSpPr>
          <p:nvPr>
            <p:ph type="dt" sz="half" idx="10"/>
          </p:nvPr>
        </p:nvSpPr>
        <p:spPr/>
        <p:txBody>
          <a:bodyPr/>
          <a:lstStyle/>
          <a:p>
            <a:fld id="{35BFF92D-393E-4068-A8A9-101FDB579116}"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3</a:t>
            </a:fld>
            <a:endParaRPr lang="en-US" dirty="0"/>
          </a:p>
        </p:txBody>
      </p:sp>
    </p:spTree>
    <p:extLst>
      <p:ext uri="{BB962C8B-B14F-4D97-AF65-F5344CB8AC3E}">
        <p14:creationId xmlns:p14="http://schemas.microsoft.com/office/powerpoint/2010/main" val="26864005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120" y="-95823"/>
            <a:ext cx="8229600" cy="1143000"/>
          </a:xfrm>
        </p:spPr>
        <p:txBody>
          <a:bodyPr/>
          <a:lstStyle/>
          <a:p>
            <a:r>
              <a:rPr lang="en-US" u="sng" dirty="0" smtClean="0"/>
              <a:t>IHE Domains</a:t>
            </a:r>
            <a:endParaRPr lang="en-US" u="sng" dirty="0"/>
          </a:p>
        </p:txBody>
      </p:sp>
      <p:sp>
        <p:nvSpPr>
          <p:cNvPr id="4" name="Rectangle 3"/>
          <p:cNvSpPr/>
          <p:nvPr/>
        </p:nvSpPr>
        <p:spPr>
          <a:xfrm>
            <a:off x="5361304" y="5544228"/>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FF0000"/>
                </a:solidFill>
              </a:rPr>
              <a:t>Patient Care</a:t>
            </a:r>
          </a:p>
          <a:p>
            <a:pPr algn="ctr"/>
            <a:r>
              <a:rPr lang="en-US" b="1" dirty="0" smtClean="0">
                <a:solidFill>
                  <a:srgbClr val="FF0000"/>
                </a:solidFill>
              </a:rPr>
              <a:t>Coordination</a:t>
            </a:r>
          </a:p>
          <a:p>
            <a:pPr algn="ctr"/>
            <a:r>
              <a:rPr lang="en-US" b="1" dirty="0" smtClean="0">
                <a:solidFill>
                  <a:srgbClr val="FF0000"/>
                </a:solidFill>
              </a:rPr>
              <a:t>2004</a:t>
            </a:r>
          </a:p>
        </p:txBody>
      </p:sp>
      <p:sp>
        <p:nvSpPr>
          <p:cNvPr id="5" name="Rectangle 4"/>
          <p:cNvSpPr/>
          <p:nvPr/>
        </p:nvSpPr>
        <p:spPr>
          <a:xfrm>
            <a:off x="6039626" y="4485761"/>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Lab</a:t>
            </a:r>
          </a:p>
          <a:p>
            <a:pPr algn="ctr"/>
            <a:r>
              <a:rPr lang="en-US" dirty="0" smtClean="0">
                <a:solidFill>
                  <a:schemeClr val="tx1"/>
                </a:solidFill>
              </a:rPr>
              <a:t>2004</a:t>
            </a:r>
          </a:p>
        </p:txBody>
      </p:sp>
      <p:sp>
        <p:nvSpPr>
          <p:cNvPr id="6" name="Rectangle 5"/>
          <p:cNvSpPr/>
          <p:nvPr/>
        </p:nvSpPr>
        <p:spPr>
          <a:xfrm>
            <a:off x="6695566" y="3281260"/>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Radiation </a:t>
            </a:r>
          </a:p>
          <a:p>
            <a:pPr algn="ctr"/>
            <a:r>
              <a:rPr lang="en-US" dirty="0" smtClean="0">
                <a:solidFill>
                  <a:schemeClr val="tx1"/>
                </a:solidFill>
              </a:rPr>
              <a:t>Oncology</a:t>
            </a:r>
          </a:p>
          <a:p>
            <a:pPr algn="ctr"/>
            <a:r>
              <a:rPr lang="en-US" dirty="0" smtClean="0">
                <a:solidFill>
                  <a:schemeClr val="tx1"/>
                </a:solidFill>
              </a:rPr>
              <a:t>2004</a:t>
            </a:r>
          </a:p>
        </p:txBody>
      </p:sp>
      <p:sp>
        <p:nvSpPr>
          <p:cNvPr id="7" name="Rectangle 6"/>
          <p:cNvSpPr/>
          <p:nvPr/>
        </p:nvSpPr>
        <p:spPr>
          <a:xfrm>
            <a:off x="139680" y="3049967"/>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Quality, Research, and Public Health</a:t>
            </a:r>
          </a:p>
          <a:p>
            <a:pPr algn="ctr"/>
            <a:r>
              <a:rPr lang="en-US" dirty="0" smtClean="0">
                <a:solidFill>
                  <a:schemeClr val="tx1"/>
                </a:solidFill>
              </a:rPr>
              <a:t>2006</a:t>
            </a:r>
          </a:p>
        </p:txBody>
      </p:sp>
      <p:sp>
        <p:nvSpPr>
          <p:cNvPr id="8" name="Rectangle 7"/>
          <p:cNvSpPr/>
          <p:nvPr/>
        </p:nvSpPr>
        <p:spPr>
          <a:xfrm>
            <a:off x="1076288" y="1566639"/>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Pharmacy</a:t>
            </a:r>
          </a:p>
          <a:p>
            <a:pPr algn="ctr"/>
            <a:r>
              <a:rPr lang="en-US" dirty="0" smtClean="0">
                <a:solidFill>
                  <a:schemeClr val="tx1"/>
                </a:solidFill>
              </a:rPr>
              <a:t>2009</a:t>
            </a:r>
          </a:p>
        </p:txBody>
      </p:sp>
      <p:sp>
        <p:nvSpPr>
          <p:cNvPr id="9" name="Rectangle 8"/>
          <p:cNvSpPr/>
          <p:nvPr/>
        </p:nvSpPr>
        <p:spPr>
          <a:xfrm>
            <a:off x="3527951" y="5832854"/>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Patient Care </a:t>
            </a:r>
          </a:p>
          <a:p>
            <a:pPr algn="ctr"/>
            <a:r>
              <a:rPr lang="en-US" dirty="0" smtClean="0">
                <a:solidFill>
                  <a:schemeClr val="tx1"/>
                </a:solidFill>
              </a:rPr>
              <a:t>Devices</a:t>
            </a:r>
          </a:p>
          <a:p>
            <a:pPr algn="ctr"/>
            <a:r>
              <a:rPr lang="en-US" dirty="0" smtClean="0">
                <a:solidFill>
                  <a:schemeClr val="tx1"/>
                </a:solidFill>
              </a:rPr>
              <a:t>2005</a:t>
            </a:r>
          </a:p>
        </p:txBody>
      </p:sp>
      <p:sp>
        <p:nvSpPr>
          <p:cNvPr id="10" name="Rectangle 9"/>
          <p:cNvSpPr/>
          <p:nvPr/>
        </p:nvSpPr>
        <p:spPr>
          <a:xfrm>
            <a:off x="1569940" y="550698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Anatomical </a:t>
            </a:r>
          </a:p>
          <a:p>
            <a:pPr algn="ctr"/>
            <a:r>
              <a:rPr lang="en-US" dirty="0" smtClean="0">
                <a:solidFill>
                  <a:schemeClr val="tx1"/>
                </a:solidFill>
              </a:rPr>
              <a:t>Pathology</a:t>
            </a:r>
          </a:p>
          <a:p>
            <a:pPr algn="ctr"/>
            <a:r>
              <a:rPr lang="en-US" dirty="0" smtClean="0">
                <a:solidFill>
                  <a:schemeClr val="tx1"/>
                </a:solidFill>
              </a:rPr>
              <a:t>2006</a:t>
            </a:r>
          </a:p>
        </p:txBody>
      </p:sp>
      <p:sp>
        <p:nvSpPr>
          <p:cNvPr id="11" name="Rectangle 10"/>
          <p:cNvSpPr/>
          <p:nvPr/>
        </p:nvSpPr>
        <p:spPr>
          <a:xfrm>
            <a:off x="6373609" y="202310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Cardiology</a:t>
            </a:r>
          </a:p>
          <a:p>
            <a:pPr algn="ctr"/>
            <a:r>
              <a:rPr lang="en-US" dirty="0" smtClean="0">
                <a:solidFill>
                  <a:schemeClr val="tx1"/>
                </a:solidFill>
              </a:rPr>
              <a:t>2004</a:t>
            </a:r>
          </a:p>
        </p:txBody>
      </p:sp>
      <p:sp>
        <p:nvSpPr>
          <p:cNvPr id="12" name="Rectangle 11"/>
          <p:cNvSpPr/>
          <p:nvPr/>
        </p:nvSpPr>
        <p:spPr>
          <a:xfrm>
            <a:off x="2002104" y="78501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Dental</a:t>
            </a:r>
          </a:p>
          <a:p>
            <a:pPr algn="ctr"/>
            <a:r>
              <a:rPr lang="en-US" dirty="0" smtClean="0">
                <a:solidFill>
                  <a:schemeClr val="tx1"/>
                </a:solidFill>
              </a:rPr>
              <a:t>2010</a:t>
            </a:r>
          </a:p>
        </p:txBody>
      </p:sp>
      <p:sp>
        <p:nvSpPr>
          <p:cNvPr id="13" name="Rectangle 12"/>
          <p:cNvSpPr/>
          <p:nvPr/>
        </p:nvSpPr>
        <p:spPr>
          <a:xfrm>
            <a:off x="796511" y="4367175"/>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Eye Care</a:t>
            </a:r>
          </a:p>
          <a:p>
            <a:pPr algn="ctr"/>
            <a:r>
              <a:rPr lang="en-US" dirty="0" smtClean="0">
                <a:solidFill>
                  <a:schemeClr val="tx1"/>
                </a:solidFill>
              </a:rPr>
              <a:t>2006</a:t>
            </a:r>
          </a:p>
        </p:txBody>
      </p:sp>
      <p:sp>
        <p:nvSpPr>
          <p:cNvPr id="16" name="Rectangle 15"/>
          <p:cNvSpPr/>
          <p:nvPr/>
        </p:nvSpPr>
        <p:spPr>
          <a:xfrm>
            <a:off x="5362483" y="985430"/>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Radiology</a:t>
            </a:r>
          </a:p>
          <a:p>
            <a:pPr algn="ctr"/>
            <a:r>
              <a:rPr lang="en-US" dirty="0" smtClean="0">
                <a:solidFill>
                  <a:schemeClr val="tx1"/>
                </a:solidFill>
              </a:rPr>
              <a:t>1998</a:t>
            </a:r>
          </a:p>
        </p:txBody>
      </p:sp>
      <p:sp>
        <p:nvSpPr>
          <p:cNvPr id="17" name="Oval 16"/>
          <p:cNvSpPr/>
          <p:nvPr/>
        </p:nvSpPr>
        <p:spPr>
          <a:xfrm>
            <a:off x="1843352" y="1266984"/>
            <a:ext cx="5184906" cy="468127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7" idx="3"/>
            <a:endCxn id="17" idx="7"/>
          </p:cNvCxnSpPr>
          <p:nvPr/>
        </p:nvCxnSpPr>
        <p:spPr>
          <a:xfrm flipV="1">
            <a:off x="2602664" y="1952541"/>
            <a:ext cx="3666282" cy="3310161"/>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2"/>
            <a:endCxn id="17" idx="6"/>
          </p:cNvCxnSpPr>
          <p:nvPr/>
        </p:nvCxnSpPr>
        <p:spPr>
          <a:xfrm>
            <a:off x="1843352" y="3607622"/>
            <a:ext cx="5184906" cy="0"/>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4"/>
            <a:endCxn id="17" idx="0"/>
          </p:cNvCxnSpPr>
          <p:nvPr/>
        </p:nvCxnSpPr>
        <p:spPr>
          <a:xfrm flipV="1">
            <a:off x="4435805" y="1266984"/>
            <a:ext cx="0" cy="4681275"/>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7" idx="5"/>
            <a:endCxn id="17" idx="1"/>
          </p:cNvCxnSpPr>
          <p:nvPr/>
        </p:nvCxnSpPr>
        <p:spPr>
          <a:xfrm flipH="1" flipV="1">
            <a:off x="2602664" y="1952541"/>
            <a:ext cx="3666282" cy="3310161"/>
          </a:xfrm>
          <a:prstGeom prst="line">
            <a:avLst/>
          </a:prstGeom>
          <a:ln>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562051" y="3131308"/>
            <a:ext cx="1781613" cy="93498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IT </a:t>
            </a:r>
          </a:p>
          <a:p>
            <a:pPr algn="ctr"/>
            <a:r>
              <a:rPr lang="en-US" sz="2000" dirty="0" smtClean="0">
                <a:solidFill>
                  <a:schemeClr val="tx1"/>
                </a:solidFill>
              </a:rPr>
              <a:t>Infrastructure</a:t>
            </a:r>
          </a:p>
          <a:p>
            <a:pPr algn="ctr"/>
            <a:r>
              <a:rPr lang="en-US" sz="2000" dirty="0" smtClean="0">
                <a:solidFill>
                  <a:schemeClr val="tx1"/>
                </a:solidFill>
              </a:rPr>
              <a:t>2003</a:t>
            </a:r>
          </a:p>
        </p:txBody>
      </p:sp>
      <p:cxnSp>
        <p:nvCxnSpPr>
          <p:cNvPr id="35" name="Straight Arrow Connector 34"/>
          <p:cNvCxnSpPr/>
          <p:nvPr/>
        </p:nvCxnSpPr>
        <p:spPr>
          <a:xfrm flipV="1">
            <a:off x="4850928" y="1878764"/>
            <a:ext cx="475096" cy="7816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362483" y="2958085"/>
            <a:ext cx="1011126" cy="37267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343664" y="3981522"/>
            <a:ext cx="1029945" cy="2347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4780368" y="4481078"/>
            <a:ext cx="458636" cy="82107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597332" y="4416673"/>
            <a:ext cx="475096" cy="7816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648684" y="3914383"/>
            <a:ext cx="914547" cy="46553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2578124" y="3042865"/>
            <a:ext cx="773429" cy="23839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3597332" y="1878764"/>
            <a:ext cx="475096" cy="7816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0210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History</a:t>
            </a:r>
            <a:endParaRPr lang="en-US" sz="4000" u="sng" dirty="0"/>
          </a:p>
        </p:txBody>
      </p:sp>
      <p:sp>
        <p:nvSpPr>
          <p:cNvPr id="3" name="Content Placeholder 2"/>
          <p:cNvSpPr>
            <a:spLocks noGrp="1"/>
          </p:cNvSpPr>
          <p:nvPr>
            <p:ph idx="1"/>
          </p:nvPr>
        </p:nvSpPr>
        <p:spPr/>
        <p:txBody>
          <a:bodyPr>
            <a:normAutofit fontScale="92500" lnSpcReduction="20000"/>
          </a:bodyPr>
          <a:lstStyle/>
          <a:p>
            <a:r>
              <a:rPr lang="en-US" dirty="0" smtClean="0"/>
              <a:t>IHE </a:t>
            </a:r>
            <a:r>
              <a:rPr lang="en-US" dirty="0"/>
              <a:t>PCC was formed in </a:t>
            </a:r>
            <a:r>
              <a:rPr lang="en-US" dirty="0" smtClean="0"/>
              <a:t>2004</a:t>
            </a:r>
            <a:endParaRPr lang="en-US" dirty="0"/>
          </a:p>
          <a:p>
            <a:r>
              <a:rPr lang="en-US" dirty="0"/>
              <a:t>The committee’s first profile was also IHE’s first content profile:  XDS-MS. The profile was delivered in September of 2005 for Trial Implementation.</a:t>
            </a:r>
          </a:p>
          <a:p>
            <a:r>
              <a:rPr lang="en-US" dirty="0"/>
              <a:t>Since then, </a:t>
            </a:r>
            <a:r>
              <a:rPr lang="en-US" dirty="0" smtClean="0"/>
              <a:t>PCC </a:t>
            </a:r>
            <a:r>
              <a:rPr lang="en-US" dirty="0"/>
              <a:t>has created </a:t>
            </a:r>
            <a:r>
              <a:rPr lang="en-US" dirty="0" smtClean="0"/>
              <a:t>24 </a:t>
            </a:r>
            <a:r>
              <a:rPr lang="en-US" dirty="0"/>
              <a:t>content profiles, </a:t>
            </a:r>
            <a:r>
              <a:rPr lang="en-US" dirty="0" smtClean="0"/>
              <a:t>5 </a:t>
            </a:r>
            <a:r>
              <a:rPr lang="en-US" dirty="0"/>
              <a:t>workflow </a:t>
            </a:r>
            <a:r>
              <a:rPr lang="en-US" dirty="0" smtClean="0"/>
              <a:t>profiles, </a:t>
            </a:r>
            <a:r>
              <a:rPr lang="en-US" dirty="0"/>
              <a:t>and 5</a:t>
            </a:r>
            <a:r>
              <a:rPr lang="en-US" dirty="0" smtClean="0"/>
              <a:t> </a:t>
            </a:r>
            <a:r>
              <a:rPr lang="en-US" dirty="0"/>
              <a:t>integration </a:t>
            </a:r>
            <a:r>
              <a:rPr lang="en-US" dirty="0" smtClean="0"/>
              <a:t>profiles.</a:t>
            </a:r>
            <a:endParaRPr lang="en-US" dirty="0"/>
          </a:p>
          <a:p>
            <a:r>
              <a:rPr lang="en-US" dirty="0"/>
              <a:t>The IHE PCC Technical Framework is used in </a:t>
            </a:r>
            <a:r>
              <a:rPr lang="en-US" dirty="0" smtClean="0"/>
              <a:t>national and international </a:t>
            </a:r>
            <a:r>
              <a:rPr lang="en-US" dirty="0"/>
              <a:t>programs in the US</a:t>
            </a:r>
            <a:r>
              <a:rPr lang="en-US" dirty="0" smtClean="0"/>
              <a:t>, France, Italy, </a:t>
            </a:r>
            <a:r>
              <a:rPr lang="en-US" dirty="0" smtClean="0">
                <a:solidFill>
                  <a:schemeClr val="tx1">
                    <a:lumMod val="95000"/>
                    <a:lumOff val="5000"/>
                  </a:schemeClr>
                </a:solidFill>
              </a:rPr>
              <a:t>China, </a:t>
            </a:r>
            <a:r>
              <a:rPr lang="en-US" dirty="0" smtClean="0"/>
              <a:t>Saudi Arabia, and across Europe.</a:t>
            </a: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dirty="0"/>
          </a:p>
        </p:txBody>
      </p:sp>
      <p:sp>
        <p:nvSpPr>
          <p:cNvPr id="5" name="Slide Number Placeholder 4"/>
          <p:cNvSpPr>
            <a:spLocks noGrp="1"/>
          </p:cNvSpPr>
          <p:nvPr>
            <p:ph type="sldNum" sz="quarter" idx="12"/>
          </p:nvPr>
        </p:nvSpPr>
        <p:spPr/>
        <p:txBody>
          <a:bodyPr/>
          <a:lstStyle/>
          <a:p>
            <a:fld id="{73ABFF67-E2F6-4B93-90E1-2E1D855C363D}" type="slidenum">
              <a:rPr lang="en-US" smtClean="0"/>
              <a:pPr/>
              <a:t>5</a:t>
            </a:fld>
            <a:endParaRPr lang="en-US" dirty="0"/>
          </a:p>
        </p:txBody>
      </p:sp>
    </p:spTree>
    <p:extLst>
      <p:ext uri="{BB962C8B-B14F-4D97-AF65-F5344CB8AC3E}">
        <p14:creationId xmlns:p14="http://schemas.microsoft.com/office/powerpoint/2010/main" val="21120772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Vision </a:t>
            </a:r>
            <a:r>
              <a:rPr lang="en-US" sz="4000" u="sng" dirty="0" smtClean="0"/>
              <a:t>and Mission</a:t>
            </a:r>
            <a:endParaRPr lang="en-US" sz="4000" u="sng" dirty="0"/>
          </a:p>
        </p:txBody>
      </p:sp>
      <p:sp>
        <p:nvSpPr>
          <p:cNvPr id="3" name="Content Placeholder 2"/>
          <p:cNvSpPr>
            <a:spLocks noGrp="1"/>
          </p:cNvSpPr>
          <p:nvPr>
            <p:ph idx="1"/>
          </p:nvPr>
        </p:nvSpPr>
        <p:spPr>
          <a:xfrm>
            <a:off x="457200" y="1353746"/>
            <a:ext cx="8229600" cy="4869174"/>
          </a:xfrm>
        </p:spPr>
        <p:txBody>
          <a:bodyPr>
            <a:normAutofit fontScale="92500" lnSpcReduction="10000"/>
          </a:bodyPr>
          <a:lstStyle/>
          <a:p>
            <a:r>
              <a:rPr lang="en-US" b="1" dirty="0" smtClean="0"/>
              <a:t>Vision:</a:t>
            </a:r>
            <a:r>
              <a:rPr lang="en-US" dirty="0" smtClean="0"/>
              <a:t> </a:t>
            </a:r>
            <a:r>
              <a:rPr lang="en-US" dirty="0"/>
              <a:t>The vision of Patient Care Coordination is to continually improve patient outcomes through the use of technology </a:t>
            </a:r>
            <a:r>
              <a:rPr lang="en-US" dirty="0" smtClean="0"/>
              <a:t>connecting </a:t>
            </a:r>
            <a:r>
              <a:rPr lang="en-US" dirty="0"/>
              <a:t>across healthcare disciplines and care paths.</a:t>
            </a:r>
          </a:p>
          <a:p>
            <a:endParaRPr lang="en-US" dirty="0" smtClean="0"/>
          </a:p>
          <a:p>
            <a:r>
              <a:rPr lang="en-US" b="1" dirty="0" smtClean="0"/>
              <a:t>Mission: </a:t>
            </a:r>
            <a:r>
              <a:rPr lang="en-US" dirty="0"/>
              <a:t>The mission of Patient Care Coordination is to develop and maintain interoperability profiles to support coordination of care for patients where that care crosses providers, patient conditions and health concerns, or time.</a:t>
            </a:r>
          </a:p>
          <a:p>
            <a:endParaRPr lang="en-US" dirty="0" smtClean="0"/>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6</a:t>
            </a:fld>
            <a:endParaRPr lang="en-US" dirty="0"/>
          </a:p>
        </p:txBody>
      </p:sp>
      <p:sp>
        <p:nvSpPr>
          <p:cNvPr id="6" name="TextBox 5"/>
          <p:cNvSpPr txBox="1"/>
          <p:nvPr/>
        </p:nvSpPr>
        <p:spPr>
          <a:xfrm>
            <a:off x="1516497" y="6237128"/>
            <a:ext cx="6081488" cy="369332"/>
          </a:xfrm>
          <a:prstGeom prst="rect">
            <a:avLst/>
          </a:prstGeom>
          <a:noFill/>
        </p:spPr>
        <p:txBody>
          <a:bodyPr wrap="none" rtlCol="0">
            <a:spAutoFit/>
          </a:bodyPr>
          <a:lstStyle/>
          <a:p>
            <a:r>
              <a:rPr lang="en-US" dirty="0">
                <a:hlinkClick r:id="rId3"/>
              </a:rPr>
              <a:t>http://wiki.ihe.net/index.php?title=</a:t>
            </a:r>
            <a:r>
              <a:rPr lang="en-US" dirty="0" smtClean="0">
                <a:hlinkClick r:id="rId3"/>
              </a:rPr>
              <a:t>Patient_Care_Coordination</a:t>
            </a:r>
            <a:r>
              <a:rPr lang="en-US" dirty="0" smtClean="0"/>
              <a:t> </a:t>
            </a:r>
            <a:endParaRPr lang="en-US" dirty="0"/>
          </a:p>
        </p:txBody>
      </p:sp>
    </p:spTree>
    <p:extLst>
      <p:ext uri="{BB962C8B-B14F-4D97-AF65-F5344CB8AC3E}">
        <p14:creationId xmlns:p14="http://schemas.microsoft.com/office/powerpoint/2010/main" val="28070519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Strategic Goals</a:t>
            </a:r>
            <a:endParaRPr lang="en-US" sz="4000" b="1" i="1" dirty="0"/>
          </a:p>
        </p:txBody>
      </p:sp>
      <p:sp>
        <p:nvSpPr>
          <p:cNvPr id="3" name="Content Placeholder 2"/>
          <p:cNvSpPr>
            <a:spLocks noGrp="1"/>
          </p:cNvSpPr>
          <p:nvPr>
            <p:ph idx="1"/>
          </p:nvPr>
        </p:nvSpPr>
        <p:spPr>
          <a:xfrm>
            <a:off x="457200" y="1511995"/>
            <a:ext cx="8229600" cy="4979952"/>
          </a:xfrm>
        </p:spPr>
        <p:txBody>
          <a:bodyPr>
            <a:normAutofit fontScale="85000" lnSpcReduction="20000"/>
          </a:bodyPr>
          <a:lstStyle/>
          <a:p>
            <a:pPr lvl="1">
              <a:buFont typeface="Arial"/>
              <a:buChar char="•"/>
            </a:pPr>
            <a:r>
              <a:rPr lang="en-US" b="1" dirty="0" smtClean="0"/>
              <a:t>Content</a:t>
            </a:r>
          </a:p>
          <a:p>
            <a:pPr lvl="2">
              <a:buFont typeface="Lucida Grande"/>
              <a:buChar char="-"/>
            </a:pPr>
            <a:r>
              <a:rPr lang="en-US" dirty="0" smtClean="0"/>
              <a:t>Coordinate with external standards development organizations (SDOs) to develop and promote the use of content templates</a:t>
            </a:r>
          </a:p>
          <a:p>
            <a:pPr lvl="2">
              <a:buFont typeface="Lucida Grande"/>
              <a:buChar char="-"/>
            </a:pPr>
            <a:r>
              <a:rPr lang="en-US" dirty="0" smtClean="0"/>
              <a:t>Develop strategies to support multi-level content template guidance to benefit the global community</a:t>
            </a:r>
          </a:p>
          <a:p>
            <a:pPr lvl="1">
              <a:buFont typeface="Arial"/>
              <a:buChar char="•"/>
            </a:pPr>
            <a:r>
              <a:rPr lang="en-US" b="1" dirty="0" smtClean="0"/>
              <a:t>Workflow</a:t>
            </a:r>
          </a:p>
          <a:p>
            <a:pPr lvl="2">
              <a:buFont typeface="Lucida Grande"/>
              <a:buChar char="-"/>
            </a:pPr>
            <a:r>
              <a:rPr lang="en-US" dirty="0" smtClean="0"/>
              <a:t>Develop new profiles by reaching outward to other IHE domains to coordinate workflows across care paths</a:t>
            </a:r>
          </a:p>
          <a:p>
            <a:pPr lvl="2">
              <a:buFont typeface="Lucida Grande"/>
              <a:buChar char="-"/>
            </a:pPr>
            <a:r>
              <a:rPr lang="en-US" dirty="0" smtClean="0"/>
              <a:t>Develop white papers exploring new areas that could benefit from standards based interoperability guidance</a:t>
            </a:r>
          </a:p>
          <a:p>
            <a:pPr lvl="1">
              <a:buFont typeface="Arial"/>
              <a:buChar char="•"/>
            </a:pPr>
            <a:r>
              <a:rPr lang="en-US" b="1" dirty="0" smtClean="0"/>
              <a:t>Nursing</a:t>
            </a:r>
          </a:p>
          <a:p>
            <a:pPr lvl="2">
              <a:buFont typeface="Lucida Grande"/>
              <a:buChar char="-"/>
            </a:pPr>
            <a:r>
              <a:rPr lang="en-US" dirty="0" smtClean="0"/>
              <a:t>Examine and understand the benefit of IHE profile work in the nursing space by partnering with nursing organizations and initiatives</a:t>
            </a:r>
          </a:p>
          <a:p>
            <a:pPr lvl="2">
              <a:buFont typeface="Lucida Grande"/>
              <a:buChar char="-"/>
            </a:pPr>
            <a:r>
              <a:rPr lang="en-US" dirty="0" smtClean="0"/>
              <a:t>Develop profiles and white papers to support and explore various nursing specific workflows</a:t>
            </a:r>
            <a:endParaRPr lang="en-US" dirty="0"/>
          </a:p>
          <a:p>
            <a:endParaRPr lang="en-US" dirty="0"/>
          </a:p>
        </p:txBody>
      </p:sp>
    </p:spTree>
    <p:extLst>
      <p:ext uri="{BB962C8B-B14F-4D97-AF65-F5344CB8AC3E}">
        <p14:creationId xmlns:p14="http://schemas.microsoft.com/office/powerpoint/2010/main" val="7261275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Scope</a:t>
            </a:r>
            <a:endParaRPr lang="en-US" sz="4000" u="sng" dirty="0"/>
          </a:p>
        </p:txBody>
      </p:sp>
      <p:sp>
        <p:nvSpPr>
          <p:cNvPr id="3" name="Content Placeholder 2"/>
          <p:cNvSpPr>
            <a:spLocks noGrp="1"/>
          </p:cNvSpPr>
          <p:nvPr>
            <p:ph idx="1"/>
          </p:nvPr>
        </p:nvSpPr>
        <p:spPr>
          <a:xfrm>
            <a:off x="457200" y="1600200"/>
            <a:ext cx="8229600" cy="4869174"/>
          </a:xfrm>
        </p:spPr>
        <p:txBody>
          <a:bodyPr>
            <a:normAutofit fontScale="77500" lnSpcReduction="20000"/>
          </a:bodyPr>
          <a:lstStyle/>
          <a:p>
            <a:r>
              <a:rPr lang="en-US" dirty="0" smtClean="0"/>
              <a:t>Scope</a:t>
            </a:r>
          </a:p>
          <a:p>
            <a:pPr lvl="1">
              <a:buFont typeface="Lucida Grande"/>
              <a:buChar char="-"/>
            </a:pPr>
            <a:r>
              <a:rPr lang="en-US" dirty="0" smtClean="0"/>
              <a:t>General clinical care aspects such as document exchange, order processing and coordination with other specialty domains</a:t>
            </a:r>
          </a:p>
          <a:p>
            <a:pPr lvl="1">
              <a:buFont typeface="Lucida Grande"/>
              <a:buChar char="-"/>
            </a:pPr>
            <a:r>
              <a:rPr lang="en-US" dirty="0" smtClean="0"/>
              <a:t>Workflows and integration needs that are common to multiple specialty areas</a:t>
            </a:r>
          </a:p>
          <a:p>
            <a:r>
              <a:rPr lang="en-US" dirty="0" smtClean="0"/>
              <a:t>Sponsors</a:t>
            </a:r>
          </a:p>
          <a:p>
            <a:pPr lvl="1">
              <a:buFont typeface="Lucida Grande"/>
              <a:buChar char="-"/>
            </a:pPr>
            <a:r>
              <a:rPr lang="en-US" dirty="0" smtClean="0"/>
              <a:t>Health Information and Management Systems Society (</a:t>
            </a:r>
            <a:r>
              <a:rPr lang="en-US" dirty="0" smtClean="0">
                <a:hlinkClick r:id="rId3"/>
              </a:rPr>
              <a:t>HIMSS</a:t>
            </a:r>
            <a:r>
              <a:rPr lang="en-US" dirty="0" smtClean="0"/>
              <a:t>)</a:t>
            </a:r>
          </a:p>
          <a:p>
            <a:pPr lvl="1">
              <a:buFont typeface="Lucida Grande"/>
              <a:buChar char="-"/>
            </a:pPr>
            <a:r>
              <a:rPr lang="en-US" dirty="0" smtClean="0"/>
              <a:t>American College of Physicians (</a:t>
            </a:r>
            <a:r>
              <a:rPr lang="en-US" dirty="0" smtClean="0">
                <a:hlinkClick r:id="rId4"/>
              </a:rPr>
              <a:t>ACP</a:t>
            </a:r>
            <a:r>
              <a:rPr lang="en-US" dirty="0" smtClean="0"/>
              <a:t>)</a:t>
            </a:r>
          </a:p>
          <a:p>
            <a:r>
              <a:rPr lang="en-US" dirty="0" smtClean="0"/>
              <a:t>Countries actively involved in committees</a:t>
            </a:r>
          </a:p>
          <a:p>
            <a:pPr lvl="1"/>
            <a:r>
              <a:rPr lang="en-US" dirty="0" smtClean="0"/>
              <a:t>United States</a:t>
            </a:r>
          </a:p>
          <a:p>
            <a:pPr lvl="1"/>
            <a:r>
              <a:rPr lang="en-US" dirty="0"/>
              <a:t>Canada</a:t>
            </a:r>
          </a:p>
          <a:p>
            <a:pPr lvl="1"/>
            <a:r>
              <a:rPr lang="en-US" dirty="0" smtClean="0"/>
              <a:t>Italy</a:t>
            </a:r>
          </a:p>
          <a:p>
            <a:pPr lvl="1"/>
            <a:r>
              <a:rPr lang="en-US" dirty="0" smtClean="0"/>
              <a:t>France</a:t>
            </a:r>
          </a:p>
          <a:p>
            <a:pPr lvl="1"/>
            <a:r>
              <a:rPr lang="en-US" dirty="0" smtClean="0"/>
              <a:t>Netherlands</a:t>
            </a:r>
          </a:p>
        </p:txBody>
      </p:sp>
      <p:sp>
        <p:nvSpPr>
          <p:cNvPr id="4" name="Date Placeholder 3"/>
          <p:cNvSpPr>
            <a:spLocks noGrp="1"/>
          </p:cNvSpPr>
          <p:nvPr>
            <p:ph type="dt" sz="half" idx="10"/>
          </p:nvPr>
        </p:nvSpPr>
        <p:spPr/>
        <p:txBody>
          <a:bodyPr/>
          <a:lstStyle/>
          <a:p>
            <a:fld id="{D013DACC-6A8D-4744-A783-9FCE56A4ADCF}" type="datetime1">
              <a:rPr lang="en-US" smtClean="0"/>
              <a:pPr/>
              <a:t>6/11/15</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8</a:t>
            </a:fld>
            <a:endParaRPr lang="en-US" dirty="0"/>
          </a:p>
        </p:txBody>
      </p:sp>
    </p:spTree>
    <p:extLst>
      <p:ext uri="{BB962C8B-B14F-4D97-AF65-F5344CB8AC3E}">
        <p14:creationId xmlns:p14="http://schemas.microsoft.com/office/powerpoint/2010/main" val="5185213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676400"/>
            <a:ext cx="8534400" cy="4678363"/>
          </a:xfrm>
        </p:spPr>
        <p:txBody>
          <a:bodyPr>
            <a:normAutofit/>
          </a:bodyPr>
          <a:lstStyle/>
          <a:p>
            <a:r>
              <a:rPr lang="en-US" dirty="0" smtClean="0"/>
              <a:t>IHE Technical Frameworks</a:t>
            </a:r>
          </a:p>
          <a:p>
            <a:pPr lvl="1"/>
            <a:r>
              <a:rPr lang="en-US" dirty="0" smtClean="0">
                <a:hlinkClick r:id="rId3"/>
              </a:rPr>
              <a:t>http</a:t>
            </a:r>
            <a:r>
              <a:rPr lang="en-US" dirty="0">
                <a:hlinkClick r:id="rId3"/>
              </a:rPr>
              <a:t>://ihe.net/Technical_Frameworks/#</a:t>
            </a:r>
            <a:r>
              <a:rPr lang="en-US" dirty="0" smtClean="0">
                <a:hlinkClick r:id="rId3"/>
              </a:rPr>
              <a:t>pcc</a:t>
            </a:r>
          </a:p>
          <a:p>
            <a:r>
              <a:rPr lang="en-US" dirty="0" smtClean="0"/>
              <a:t>IHE Profiles developed by PCC</a:t>
            </a:r>
          </a:p>
          <a:p>
            <a:pPr lvl="1"/>
            <a:r>
              <a:rPr lang="en-US" dirty="0" smtClean="0">
                <a:hlinkClick r:id="rId4"/>
              </a:rPr>
              <a:t>http</a:t>
            </a:r>
            <a:r>
              <a:rPr lang="en-US" dirty="0">
                <a:hlinkClick r:id="rId4"/>
              </a:rPr>
              <a:t>://wiki.ihe.net/index.php?title=Profiles#IHE_Patient_Care_Coordination_Profiles</a:t>
            </a:r>
            <a:r>
              <a:rPr lang="en-US" dirty="0"/>
              <a:t> </a:t>
            </a:r>
            <a:endParaRPr lang="en-US" dirty="0" smtClean="0"/>
          </a:p>
          <a:p>
            <a:r>
              <a:rPr lang="en-US" dirty="0" smtClean="0"/>
              <a:t>Learn More</a:t>
            </a:r>
          </a:p>
          <a:p>
            <a:pPr lvl="1"/>
            <a:r>
              <a:rPr lang="en-US" dirty="0" smtClean="0"/>
              <a:t>Webinar </a:t>
            </a:r>
            <a:r>
              <a:rPr lang="en-US" dirty="0"/>
              <a:t>Series </a:t>
            </a:r>
            <a:r>
              <a:rPr lang="en-US" dirty="0" smtClean="0">
                <a:hlinkClick r:id="rId5"/>
              </a:rPr>
              <a:t>http</a:t>
            </a:r>
            <a:r>
              <a:rPr lang="en-US" dirty="0">
                <a:hlinkClick r:id="rId5"/>
              </a:rPr>
              <a:t>://ihe.net/Webinars/</a:t>
            </a:r>
            <a:endParaRPr lang="en-US" dirty="0"/>
          </a:p>
        </p:txBody>
      </p:sp>
      <p:sp>
        <p:nvSpPr>
          <p:cNvPr id="5" name="Date Placeholder 4"/>
          <p:cNvSpPr>
            <a:spLocks noGrp="1"/>
          </p:cNvSpPr>
          <p:nvPr>
            <p:ph type="dt" sz="half" idx="10"/>
          </p:nvPr>
        </p:nvSpPr>
        <p:spPr/>
        <p:txBody>
          <a:bodyPr/>
          <a:lstStyle/>
          <a:p>
            <a:fld id="{BB773D8C-D0A4-4D0E-9EB1-E7B3792904A6}" type="datetime1">
              <a:rPr lang="en-US" smtClean="0"/>
              <a:pPr/>
              <a:t>6/11/15</a:t>
            </a:fld>
            <a:endParaRPr lang="en-US"/>
          </a:p>
        </p:txBody>
      </p:sp>
      <p:sp>
        <p:nvSpPr>
          <p:cNvPr id="6" name="Slide Number Placeholder 5"/>
          <p:cNvSpPr>
            <a:spLocks noGrp="1"/>
          </p:cNvSpPr>
          <p:nvPr>
            <p:ph type="sldNum" sz="quarter" idx="12"/>
          </p:nvPr>
        </p:nvSpPr>
        <p:spPr/>
        <p:txBody>
          <a:bodyPr/>
          <a:lstStyle/>
          <a:p>
            <a:fld id="{73ABFF67-E2F6-4B93-90E1-2E1D855C363D}" type="slidenum">
              <a:rPr lang="en-US" smtClean="0"/>
              <a:pPr/>
              <a:t>9</a:t>
            </a:fld>
            <a:endParaRPr lang="en-US" dirty="0"/>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Overview</a:t>
            </a:r>
            <a:endParaRPr lang="en-US" sz="2700" b="1" i="1" dirty="0"/>
          </a:p>
        </p:txBody>
      </p:sp>
    </p:spTree>
    <p:extLst>
      <p:ext uri="{BB962C8B-B14F-4D97-AF65-F5344CB8AC3E}">
        <p14:creationId xmlns:p14="http://schemas.microsoft.com/office/powerpoint/2010/main" val="37298549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ttzwosGwcxBGGz8cEKoBF"/>
</p:tagLst>
</file>

<file path=ppt/tags/tag2.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3.xml><?xml version="1.0" encoding="utf-8"?>
<p:tagLst xmlns:a="http://schemas.openxmlformats.org/drawingml/2006/main" xmlns:r="http://schemas.openxmlformats.org/officeDocument/2006/relationships" xmlns:p="http://schemas.openxmlformats.org/presentationml/2006/main">
  <p:tag name="DVSHAPEID" val="EjORKQtlfsCHZAQEFj6y8Z"/>
</p:tagLst>
</file>

<file path=ppt/tags/tag4.xml><?xml version="1.0" encoding="utf-8"?>
<p:tagLst xmlns:a="http://schemas.openxmlformats.org/drawingml/2006/main" xmlns:r="http://schemas.openxmlformats.org/officeDocument/2006/relationships" xmlns:p="http://schemas.openxmlformats.org/presentationml/2006/main">
  <p:tag name="DVSHAPEID" val="UkfL8hi3qzRXmmp5EkC1Ir"/>
</p:tagLst>
</file>

<file path=ppt/tags/tag5.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6.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7.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8.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9.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11126</TotalTime>
  <Words>2599</Words>
  <Application>Microsoft Macintosh PowerPoint</Application>
  <PresentationFormat>On-screen Show (4:3)</PresentationFormat>
  <Paragraphs>561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Patient Care Coordination  Domain Update Tone Southerland, Ready Computing, Inc. Laura Langford, Intermountain Healthcare </vt:lpstr>
      <vt:lpstr>Today’s Presenters</vt:lpstr>
      <vt:lpstr>Domain Overview Agenda</vt:lpstr>
      <vt:lpstr>IHE Domains</vt:lpstr>
      <vt:lpstr>PCC History</vt:lpstr>
      <vt:lpstr>PCC Vision and Mission</vt:lpstr>
      <vt:lpstr>PCC Strategic Goals</vt:lpstr>
      <vt:lpstr>PCC Scope</vt:lpstr>
      <vt:lpstr>Profiles &amp; Technical Frameworks Overview</vt:lpstr>
      <vt:lpstr>Profiles &amp; Technical Frameworks Existing High Uptake Profiles</vt:lpstr>
      <vt:lpstr>Profiles &amp; Technical Frameworks Existing Profiles for Clinical Decision Support</vt:lpstr>
      <vt:lpstr>Profiles &amp; Technical Frameworks Existing Profiles for Emergency Care</vt:lpstr>
      <vt:lpstr>Profiles &amp; Technical Frameworks Existing Profiles for Obstetric, Pediatric</vt:lpstr>
      <vt:lpstr>Profiles &amp; Technical Frameworks Existing Profiles for Workflow</vt:lpstr>
      <vt:lpstr>Profiles &amp; Technical Frameworks Reconciliation of Clinical Content and Care Providers (RECON, on FHIR!)</vt:lpstr>
      <vt:lpstr>Profiles &amp; Technical Frameworks Guideline Appropriate Ordering (GAO)</vt:lpstr>
      <vt:lpstr>Profiles &amp; Technical Frameworks Remote Patient Monitoring (RPM)</vt:lpstr>
      <vt:lpstr>Profiles &amp; Technical Frameworks Clinical Mapping (CMAP)</vt:lpstr>
      <vt:lpstr>Profiles &amp; Technical Frameworks Data Access Framework (DAF)</vt:lpstr>
      <vt:lpstr>How to Participate in PCC IHE International Membership</vt:lpstr>
      <vt:lpstr>How to Participate in PCC PCC Planning Responsibilities </vt:lpstr>
      <vt:lpstr>How to Participate in PCC PCC Technical Responsibilities </vt:lpstr>
      <vt:lpstr>How to Participate in PCC IHE’s Profile Cycle</vt:lpstr>
      <vt:lpstr>PowerPoint Presentation</vt:lpstr>
      <vt:lpstr>PowerPoint Presentation</vt:lpstr>
      <vt:lpstr>How to Participate Learn More about IHE International</vt:lpstr>
      <vt:lpstr>How to Participate in PCC Learn More about IHE Connectathons</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Tone Southerland</cp:lastModifiedBy>
  <cp:revision>286</cp:revision>
  <cp:lastPrinted>2013-02-21T14:05:33Z</cp:lastPrinted>
  <dcterms:created xsi:type="dcterms:W3CDTF">2011-05-17T16:43:13Z</dcterms:created>
  <dcterms:modified xsi:type="dcterms:W3CDTF">2015-06-11T21:55:38Z</dcterms:modified>
</cp:coreProperties>
</file>